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 id="2147483785" r:id="rId2"/>
    <p:sldMasterId id="2147483821" r:id="rId3"/>
  </p:sldMasterIdLst>
  <p:sldIdLst>
    <p:sldId id="256" r:id="rId4"/>
    <p:sldId id="300" r:id="rId5"/>
    <p:sldId id="299" r:id="rId6"/>
    <p:sldId id="301" r:id="rId7"/>
    <p:sldId id="302" r:id="rId8"/>
    <p:sldId id="303" r:id="rId9"/>
    <p:sldId id="305" r:id="rId10"/>
    <p:sldId id="304" r:id="rId11"/>
    <p:sldId id="308" r:id="rId12"/>
    <p:sldId id="309" r:id="rId13"/>
    <p:sldId id="306" r:id="rId14"/>
    <p:sldId id="257" r:id="rId15"/>
    <p:sldId id="258" r:id="rId16"/>
    <p:sldId id="259" r:id="rId17"/>
    <p:sldId id="260" r:id="rId18"/>
    <p:sldId id="261" r:id="rId19"/>
    <p:sldId id="262" r:id="rId20"/>
    <p:sldId id="263" r:id="rId21"/>
    <p:sldId id="264" r:id="rId22"/>
    <p:sldId id="298"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97" r:id="rId38"/>
    <p:sldId id="296" r:id="rId39"/>
    <p:sldId id="279" r:id="rId40"/>
    <p:sldId id="295"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8383B84-58BF-4072-B3D8-DE67D4924C6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069618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38A3A-7636-4830-81EC-D96B1D74D95E}"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332004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63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024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324692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41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9386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52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6097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8383B84-58BF-4072-B3D8-DE67D4924C6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9263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2966256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992628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380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438A3A-7636-4830-81EC-D96B1D74D95E}"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2413017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438A3A-7636-4830-81EC-D96B1D74D95E}"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383B84-58BF-4072-B3D8-DE67D4924C6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129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438A3A-7636-4830-81EC-D96B1D74D95E}"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383B84-58BF-4072-B3D8-DE67D4924C6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1021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38A3A-7636-4830-81EC-D96B1D74D95E}"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218328142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38A3A-7636-4830-81EC-D96B1D74D95E}"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83B84-58BF-4072-B3D8-DE67D4924C6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68686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38A3A-7636-4830-81EC-D96B1D74D95E}"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66527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38A3A-7636-4830-81EC-D96B1D74D95E}"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318202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446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03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652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2733356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838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831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231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0734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8383B84-58BF-4072-B3D8-DE67D4924C6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61651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1005273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913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438A3A-7636-4830-81EC-D96B1D74D95E}"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83B84-58BF-4072-B3D8-DE67D4924C6C}"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0257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438A3A-7636-4830-81EC-D96B1D74D95E}"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383B84-58BF-4072-B3D8-DE67D4924C6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9977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438A3A-7636-4830-81EC-D96B1D74D95E}"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83B84-58BF-4072-B3D8-DE67D4924C6C}"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657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438A3A-7636-4830-81EC-D96B1D74D95E}"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383B84-58BF-4072-B3D8-DE67D4924C6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8263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38A3A-7636-4830-81EC-D96B1D74D95E}"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236335093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38A3A-7636-4830-81EC-D96B1D74D95E}"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83B84-58BF-4072-B3D8-DE67D4924C6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53389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38A3A-7636-4830-81EC-D96B1D74D95E}"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1929328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38A3A-7636-4830-81EC-D96B1D74D95E}"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3575486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1371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675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4044166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106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03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438A3A-7636-4830-81EC-D96B1D74D95E}"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383B84-58BF-4072-B3D8-DE67D4924C6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6929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033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438A3A-7636-4830-81EC-D96B1D74D95E}"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83B84-58BF-4072-B3D8-DE67D4924C6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980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438A3A-7636-4830-81EC-D96B1D74D95E}"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383B84-58BF-4072-B3D8-DE67D4924C6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3132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438A3A-7636-4830-81EC-D96B1D74D95E}"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35435156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38A3A-7636-4830-81EC-D96B1D74D95E}"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83B84-58BF-4072-B3D8-DE67D4924C6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8513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438A3A-7636-4830-81EC-D96B1D74D95E}"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83B84-58BF-4072-B3D8-DE67D4924C6C}" type="slidenum">
              <a:rPr lang="en-US" smtClean="0"/>
              <a:t>‹#›</a:t>
            </a:fld>
            <a:endParaRPr lang="en-US"/>
          </a:p>
        </p:txBody>
      </p:sp>
    </p:spTree>
    <p:extLst>
      <p:ext uri="{BB962C8B-B14F-4D97-AF65-F5344CB8AC3E}">
        <p14:creationId xmlns:p14="http://schemas.microsoft.com/office/powerpoint/2010/main" val="320840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438A3A-7636-4830-81EC-D96B1D74D95E}" type="datetimeFigureOut">
              <a:rPr lang="en-US" smtClean="0"/>
              <a:t>2/2/2021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383B84-58BF-4072-B3D8-DE67D4924C6C}" type="slidenum">
              <a:rPr lang="en-US" smtClean="0"/>
              <a:t>‹#›</a:t>
            </a:fld>
            <a:endParaRPr lang="en-US"/>
          </a:p>
        </p:txBody>
      </p:sp>
    </p:spTree>
    <p:extLst>
      <p:ext uri="{BB962C8B-B14F-4D97-AF65-F5344CB8AC3E}">
        <p14:creationId xmlns:p14="http://schemas.microsoft.com/office/powerpoint/2010/main" val="406916888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438A3A-7636-4830-81EC-D96B1D74D95E}" type="datetimeFigureOut">
              <a:rPr lang="en-US" smtClean="0"/>
              <a:t>2/2/2021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383B84-58BF-4072-B3D8-DE67D4924C6C}" type="slidenum">
              <a:rPr lang="en-US" smtClean="0"/>
              <a:t>‹#›</a:t>
            </a:fld>
            <a:endParaRPr lang="en-US"/>
          </a:p>
        </p:txBody>
      </p:sp>
    </p:spTree>
    <p:extLst>
      <p:ext uri="{BB962C8B-B14F-4D97-AF65-F5344CB8AC3E}">
        <p14:creationId xmlns:p14="http://schemas.microsoft.com/office/powerpoint/2010/main" val="132640834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438A3A-7636-4830-81EC-D96B1D74D95E}" type="datetimeFigureOut">
              <a:rPr lang="en-US" smtClean="0"/>
              <a:t>2/2/2021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383B84-58BF-4072-B3D8-DE67D4924C6C}" type="slidenum">
              <a:rPr lang="en-US" smtClean="0"/>
              <a:t>‹#›</a:t>
            </a:fld>
            <a:endParaRPr lang="en-US"/>
          </a:p>
        </p:txBody>
      </p:sp>
    </p:spTree>
    <p:extLst>
      <p:ext uri="{BB962C8B-B14F-4D97-AF65-F5344CB8AC3E}">
        <p14:creationId xmlns:p14="http://schemas.microsoft.com/office/powerpoint/2010/main" val="420370165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REOXSmsKm7w" TargetMode="Externa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143000"/>
            <a:ext cx="7470775" cy="3686175"/>
          </a:xfrm>
        </p:spPr>
        <p:txBody>
          <a:bodyPr/>
          <a:lstStyle/>
          <a:p>
            <a:r>
              <a:rPr lang="en-US" dirty="0" smtClean="0"/>
              <a:t> </a:t>
            </a:r>
            <a:endParaRPr lang="en-US" dirty="0"/>
          </a:p>
        </p:txBody>
      </p:sp>
      <p:sp>
        <p:nvSpPr>
          <p:cNvPr id="3" name="Subtitle 2"/>
          <p:cNvSpPr>
            <a:spLocks noGrp="1"/>
          </p:cNvSpPr>
          <p:nvPr>
            <p:ph type="subTitle" idx="4294967295"/>
          </p:nvPr>
        </p:nvSpPr>
        <p:spPr>
          <a:xfrm>
            <a:off x="673768" y="5099431"/>
            <a:ext cx="10876548" cy="542544"/>
          </a:xfrm>
        </p:spPr>
        <p:txBody>
          <a:bodyPr>
            <a:noAutofit/>
          </a:bodyPr>
          <a:lstStyle/>
          <a:p>
            <a:pPr marL="0" indent="0">
              <a:buNone/>
            </a:pPr>
            <a:r>
              <a:rPr lang="en-US" sz="3200" b="1" dirty="0" smtClean="0">
                <a:solidFill>
                  <a:srgbClr val="7030A0"/>
                </a:solidFill>
                <a:latin typeface="Tempus Sans ITC" panose="04020404030D07020202" pitchFamily="82" charset="0"/>
              </a:rPr>
              <a:t>Resource Person : Mrs. </a:t>
            </a:r>
            <a:r>
              <a:rPr lang="en-US" sz="3200" b="1" dirty="0" err="1" smtClean="0">
                <a:solidFill>
                  <a:srgbClr val="7030A0"/>
                </a:solidFill>
                <a:latin typeface="Tempus Sans ITC" panose="04020404030D07020202" pitchFamily="82" charset="0"/>
              </a:rPr>
              <a:t>Sasmita</a:t>
            </a:r>
            <a:r>
              <a:rPr lang="en-US" sz="3200" b="1" dirty="0" smtClean="0">
                <a:solidFill>
                  <a:srgbClr val="7030A0"/>
                </a:solidFill>
                <a:latin typeface="Tempus Sans ITC" panose="04020404030D07020202" pitchFamily="82" charset="0"/>
              </a:rPr>
              <a:t> </a:t>
            </a:r>
            <a:r>
              <a:rPr lang="en-US" sz="3200" b="1" dirty="0" err="1" smtClean="0">
                <a:solidFill>
                  <a:srgbClr val="7030A0"/>
                </a:solidFill>
                <a:latin typeface="Tempus Sans ITC" panose="04020404030D07020202" pitchFamily="82" charset="0"/>
              </a:rPr>
              <a:t>Mohanty</a:t>
            </a:r>
            <a:r>
              <a:rPr lang="en-US" sz="3200" b="1" dirty="0" smtClean="0">
                <a:solidFill>
                  <a:srgbClr val="7030A0"/>
                </a:solidFill>
                <a:latin typeface="Tempus Sans ITC" panose="04020404030D07020202" pitchFamily="82" charset="0"/>
              </a:rPr>
              <a:t>         Time : 3.00 </a:t>
            </a:r>
            <a:r>
              <a:rPr lang="en-US" sz="3200" b="1" dirty="0">
                <a:solidFill>
                  <a:srgbClr val="7030A0"/>
                </a:solidFill>
                <a:latin typeface="Tempus Sans ITC" panose="04020404030D07020202" pitchFamily="82" charset="0"/>
              </a:rPr>
              <a:t>P</a:t>
            </a:r>
            <a:r>
              <a:rPr lang="en-US" sz="3200" b="1" dirty="0" smtClean="0">
                <a:solidFill>
                  <a:srgbClr val="7030A0"/>
                </a:solidFill>
                <a:latin typeface="Tempus Sans ITC" panose="04020404030D07020202" pitchFamily="82" charset="0"/>
              </a:rPr>
              <a:t>M</a:t>
            </a:r>
            <a:endParaRPr lang="en-US" sz="3200" b="1" dirty="0">
              <a:solidFill>
                <a:srgbClr val="7030A0"/>
              </a:solidFill>
              <a:latin typeface="Tempus Sans ITC" panose="04020404030D07020202" pitchFamily="82" charset="0"/>
            </a:endParaRPr>
          </a:p>
        </p:txBody>
      </p:sp>
      <p:sp>
        <p:nvSpPr>
          <p:cNvPr id="4" name="Rectangle 3"/>
          <p:cNvSpPr/>
          <p:nvPr/>
        </p:nvSpPr>
        <p:spPr>
          <a:xfrm>
            <a:off x="2726967" y="1413256"/>
            <a:ext cx="6471899" cy="3416320"/>
          </a:xfrm>
          <a:prstGeom prst="rect">
            <a:avLst/>
          </a:prstGeom>
          <a:noFill/>
          <a:effectLst>
            <a:outerShdw blurRad="50800" dist="50800" dir="5400000" sx="90000" sy="90000" algn="ctr" rotWithShape="0">
              <a:srgbClr val="C00000"/>
            </a:outerShdw>
          </a:effectLst>
        </p:spPr>
        <p:txBody>
          <a:bodyPr wrap="square" lIns="91440" tIns="45720" rIns="91440" bIns="45720">
            <a:spAutoFit/>
          </a:bodyPr>
          <a:lstStyle/>
          <a:p>
            <a:pPr algn="ctr"/>
            <a:r>
              <a:rPr lang="en-US" sz="5400" b="1" cap="none" spc="0" dirty="0" smtClean="0">
                <a:ln w="13462">
                  <a:solidFill>
                    <a:schemeClr val="bg1"/>
                  </a:solidFill>
                  <a:prstDash val="solid"/>
                </a:ln>
                <a:solidFill>
                  <a:schemeClr val="accent3"/>
                </a:solidFill>
                <a:effectLst>
                  <a:outerShdw dist="38100" dir="2700000" algn="bl" rotWithShape="0">
                    <a:schemeClr val="accent5"/>
                  </a:outerShdw>
                </a:effectLst>
              </a:rPr>
              <a:t>UNDERSTANDING SCHOOL AS LEARNING ORGANIZATION </a:t>
            </a:r>
            <a:endParaRPr lang="en-US" sz="5400" b="1" cap="none" spc="0" dirty="0">
              <a:ln w="13462">
                <a:solidFill>
                  <a:schemeClr val="bg1"/>
                </a:solidFill>
                <a:prstDash val="solid"/>
              </a:ln>
              <a:solidFill>
                <a:schemeClr val="accent3"/>
              </a:solidFill>
              <a:effectLst>
                <a:outerShdw dist="38100" dir="2700000" algn="bl" rotWithShape="0">
                  <a:schemeClr val="accent5"/>
                </a:outerShdw>
              </a:effectLst>
            </a:endParaRPr>
          </a:p>
        </p:txBody>
      </p:sp>
    </p:spTree>
    <p:extLst>
      <p:ext uri="{BB962C8B-B14F-4D97-AF65-F5344CB8AC3E}">
        <p14:creationId xmlns:p14="http://schemas.microsoft.com/office/powerpoint/2010/main" val="3616529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BUILDING CHANGE AND INNOVATION CAPACITY WITHIN SCHOOLS AND LOCAL GOVERNMENTS </a:t>
            </a:r>
            <a:endParaRPr lang="en-IN" sz="2800" dirty="0"/>
          </a:p>
        </p:txBody>
      </p:sp>
    </p:spTree>
    <p:extLst>
      <p:ext uri="{BB962C8B-B14F-4D97-AF65-F5344CB8AC3E}">
        <p14:creationId xmlns:p14="http://schemas.microsoft.com/office/powerpoint/2010/main" val="3995931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368" y="835483"/>
            <a:ext cx="9601196" cy="570623"/>
          </a:xfrm>
        </p:spPr>
        <p:txBody>
          <a:bodyPr>
            <a:normAutofit fontScale="90000"/>
          </a:bodyPr>
          <a:lstStyle/>
          <a:p>
            <a:r>
              <a:rPr lang="en-US" dirty="0" smtClean="0"/>
              <a:t>Overview </a:t>
            </a:r>
            <a:r>
              <a:rPr lang="en-US" dirty="0"/>
              <a:t>proposed review methodology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746" y="1859839"/>
            <a:ext cx="10438348" cy="4014750"/>
          </a:xfrm>
        </p:spPr>
      </p:pic>
    </p:spTree>
    <p:extLst>
      <p:ext uri="{BB962C8B-B14F-4D97-AF65-F5344CB8AC3E}">
        <p14:creationId xmlns:p14="http://schemas.microsoft.com/office/powerpoint/2010/main" val="3949579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7278" y="982663"/>
            <a:ext cx="9601200" cy="614362"/>
          </a:xfrm>
        </p:spPr>
        <p:txBody>
          <a:bodyPr>
            <a:normAutofit fontScale="90000"/>
          </a:bodyPr>
          <a:lstStyle/>
          <a:p>
            <a:r>
              <a:rPr lang="en-US" dirty="0"/>
              <a:t>WHAT???</a:t>
            </a:r>
            <a:br>
              <a:rPr lang="en-US" dirty="0"/>
            </a:br>
            <a:endParaRPr lang="en-US" dirty="0"/>
          </a:p>
        </p:txBody>
      </p:sp>
      <p:sp>
        <p:nvSpPr>
          <p:cNvPr id="3" name="Content Placeholder 2"/>
          <p:cNvSpPr>
            <a:spLocks noGrp="1"/>
          </p:cNvSpPr>
          <p:nvPr>
            <p:ph idx="4294967295"/>
          </p:nvPr>
        </p:nvSpPr>
        <p:spPr>
          <a:xfrm>
            <a:off x="927278" y="1597025"/>
            <a:ext cx="9929611" cy="4237105"/>
          </a:xfrm>
        </p:spPr>
        <p:txBody>
          <a:bodyPr>
            <a:noAutofit/>
          </a:bodyPr>
          <a:lstStyle/>
          <a:p>
            <a:r>
              <a:rPr lang="en-US" sz="2800" b="1" dirty="0" smtClean="0"/>
              <a:t>Learning </a:t>
            </a:r>
            <a:r>
              <a:rPr lang="en-US" sz="2800" b="1" dirty="0"/>
              <a:t>Organization was a term popularized by Peter </a:t>
            </a:r>
            <a:r>
              <a:rPr lang="en-US" sz="2800" b="1" dirty="0" err="1"/>
              <a:t>Senge</a:t>
            </a:r>
            <a:r>
              <a:rPr lang="en-US" sz="2800" b="1" dirty="0"/>
              <a:t> in the 90’s in his book “The Fifth Discipline.” </a:t>
            </a:r>
            <a:endParaRPr lang="en-US" sz="2800" b="1" dirty="0" smtClean="0"/>
          </a:p>
          <a:p>
            <a:r>
              <a:rPr lang="en-US" sz="2800" b="1" dirty="0" smtClean="0"/>
              <a:t> </a:t>
            </a:r>
            <a:r>
              <a:rPr lang="en-US" sz="2800" b="1" dirty="0"/>
              <a:t>The concept has at least two aspects. Not only are all the members, as individual persons, continually learning but the organization itself is highly adaptable </a:t>
            </a:r>
            <a:endParaRPr lang="en-US" sz="2800" b="1" dirty="0" smtClean="0"/>
          </a:p>
          <a:p>
            <a:r>
              <a:rPr lang="en-US" sz="2800" b="1" dirty="0" smtClean="0"/>
              <a:t> </a:t>
            </a:r>
            <a:r>
              <a:rPr lang="en-US" sz="2800" b="1" dirty="0"/>
              <a:t>Putting it that way raises the question of weather a organization can </a:t>
            </a:r>
            <a:r>
              <a:rPr lang="en-US" sz="2800" b="1" dirty="0" smtClean="0"/>
              <a:t>in fact </a:t>
            </a:r>
            <a:r>
              <a:rPr lang="en-US" sz="2800" b="1" dirty="0"/>
              <a:t>be like a person </a:t>
            </a:r>
            <a:r>
              <a:rPr lang="en-US" sz="2800" b="1" dirty="0" smtClean="0"/>
              <a:t>in its </a:t>
            </a:r>
            <a:r>
              <a:rPr lang="en-US" sz="2800" b="1" dirty="0"/>
              <a:t>ability to learn; to continually modify its shared knowledge and its practices </a:t>
            </a:r>
            <a:r>
              <a:rPr lang="en-US" sz="2800" b="1" dirty="0" smtClean="0"/>
              <a:t>in accord </a:t>
            </a:r>
            <a:r>
              <a:rPr lang="en-US" sz="2800" b="1" dirty="0"/>
              <a:t>with experience.</a:t>
            </a:r>
          </a:p>
        </p:txBody>
      </p:sp>
    </p:spTree>
    <p:extLst>
      <p:ext uri="{BB962C8B-B14F-4D97-AF65-F5344CB8AC3E}">
        <p14:creationId xmlns:p14="http://schemas.microsoft.com/office/powerpoint/2010/main" val="2000134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7584" y="518196"/>
            <a:ext cx="9601200" cy="706755"/>
          </a:xfrm>
        </p:spPr>
        <p:txBody>
          <a:bodyPr>
            <a:normAutofit fontScale="90000"/>
          </a:bodyPr>
          <a:lstStyle/>
          <a:p>
            <a:r>
              <a:rPr lang="en-US" dirty="0"/>
              <a:t>SELF-RENEWING ORGANIZATION</a:t>
            </a:r>
          </a:p>
        </p:txBody>
      </p:sp>
      <p:sp>
        <p:nvSpPr>
          <p:cNvPr id="3" name="Content Placeholder 2"/>
          <p:cNvSpPr>
            <a:spLocks noGrp="1"/>
          </p:cNvSpPr>
          <p:nvPr>
            <p:ph idx="4294967295"/>
          </p:nvPr>
        </p:nvSpPr>
        <p:spPr>
          <a:xfrm>
            <a:off x="1107584" y="1359693"/>
            <a:ext cx="9601200" cy="4911711"/>
          </a:xfrm>
        </p:spPr>
        <p:txBody>
          <a:bodyPr>
            <a:noAutofit/>
          </a:bodyPr>
          <a:lstStyle/>
          <a:p>
            <a:r>
              <a:rPr lang="en-US" sz="2300" b="1" dirty="0"/>
              <a:t>The prime characteristic feature of any organization to be a learning organization is that it should be positively SELFRENEWING </a:t>
            </a:r>
            <a:endParaRPr lang="en-US" sz="2300" b="1" dirty="0" smtClean="0"/>
          </a:p>
          <a:p>
            <a:r>
              <a:rPr lang="en-US" sz="2300" b="1" dirty="0" smtClean="0"/>
              <a:t> </a:t>
            </a:r>
            <a:r>
              <a:rPr lang="en-US" sz="2300" b="1" dirty="0"/>
              <a:t>So for a school to be a learning organization, it got to be self-renewing. </a:t>
            </a:r>
            <a:endParaRPr lang="en-US" sz="2300" b="1" dirty="0" smtClean="0"/>
          </a:p>
          <a:p>
            <a:r>
              <a:rPr lang="en-US" sz="2300" b="1" dirty="0" smtClean="0"/>
              <a:t> </a:t>
            </a:r>
            <a:r>
              <a:rPr lang="en-US" sz="2300" b="1" dirty="0"/>
              <a:t>In the Fifth Discipline: The Art and Practice of Learning Organization, MIT professor Peter </a:t>
            </a:r>
            <a:r>
              <a:rPr lang="en-US" sz="2300" b="1" dirty="0" err="1"/>
              <a:t>Senge</a:t>
            </a:r>
            <a:r>
              <a:rPr lang="en-US" sz="2300" b="1" dirty="0"/>
              <a:t> (1990) tells us that: </a:t>
            </a:r>
            <a:endParaRPr lang="en-US" sz="2300" b="1" dirty="0" smtClean="0"/>
          </a:p>
          <a:p>
            <a:r>
              <a:rPr lang="en-US" sz="2300" b="1" dirty="0" smtClean="0"/>
              <a:t> </a:t>
            </a:r>
            <a:r>
              <a:rPr lang="en-US" sz="2300" b="1" dirty="0"/>
              <a:t>Learning organizations are places in which, “People continually expand their capacity to create the result they truly desire, where new and expansive patterns of thinking are nurtured, where collective aspiration is set free, and where people are continually learning how to learn together.” </a:t>
            </a:r>
            <a:endParaRPr lang="en-US" sz="2300" b="1" dirty="0" smtClean="0"/>
          </a:p>
          <a:p>
            <a:r>
              <a:rPr lang="en-US" sz="2300" b="1" dirty="0" smtClean="0"/>
              <a:t> </a:t>
            </a:r>
            <a:r>
              <a:rPr lang="en-US" sz="2300" b="1" dirty="0"/>
              <a:t>Learning organization discover overtime how to work together to create what members mutually want to do.</a:t>
            </a:r>
          </a:p>
        </p:txBody>
      </p:sp>
    </p:spTree>
    <p:extLst>
      <p:ext uri="{BB962C8B-B14F-4D97-AF65-F5344CB8AC3E}">
        <p14:creationId xmlns:p14="http://schemas.microsoft.com/office/powerpoint/2010/main" val="456821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378040" y="596900"/>
            <a:ext cx="9601200" cy="1303338"/>
          </a:xfrm>
        </p:spPr>
        <p:txBody>
          <a:bodyPr>
            <a:normAutofit fontScale="90000"/>
          </a:bodyPr>
          <a:lstStyle/>
          <a:p>
            <a:r>
              <a:rPr lang="en-US" b="1" dirty="0"/>
              <a:t>How is Learning Organization Initiated? </a:t>
            </a:r>
          </a:p>
        </p:txBody>
      </p:sp>
      <p:sp>
        <p:nvSpPr>
          <p:cNvPr id="6" name="Content Placeholder 5"/>
          <p:cNvSpPr>
            <a:spLocks noGrp="1"/>
          </p:cNvSpPr>
          <p:nvPr>
            <p:ph idx="4294967295"/>
          </p:nvPr>
        </p:nvSpPr>
        <p:spPr>
          <a:xfrm>
            <a:off x="1210614" y="1900238"/>
            <a:ext cx="9601200" cy="3319462"/>
          </a:xfrm>
        </p:spPr>
        <p:txBody>
          <a:bodyPr>
            <a:noAutofit/>
          </a:bodyPr>
          <a:lstStyle/>
          <a:p>
            <a:r>
              <a:rPr lang="en-US" sz="2800" b="1" dirty="0"/>
              <a:t>People continually expand their capacity to create the result they truly desire </a:t>
            </a:r>
            <a:endParaRPr lang="en-US" sz="2800" b="1" dirty="0" smtClean="0"/>
          </a:p>
          <a:p>
            <a:r>
              <a:rPr lang="en-US" sz="2800" b="1" dirty="0" smtClean="0"/>
              <a:t> </a:t>
            </a:r>
            <a:r>
              <a:rPr lang="en-US" sz="2800" b="1" dirty="0"/>
              <a:t>N</a:t>
            </a:r>
            <a:r>
              <a:rPr lang="en-US" sz="2800" b="1" dirty="0" smtClean="0"/>
              <a:t>ew </a:t>
            </a:r>
            <a:r>
              <a:rPr lang="en-US" sz="2800" b="1" dirty="0"/>
              <a:t>and expansive patterns of thinking are nurtured </a:t>
            </a:r>
            <a:endParaRPr lang="en-US" sz="2800" b="1" dirty="0" smtClean="0"/>
          </a:p>
          <a:p>
            <a:r>
              <a:rPr lang="en-US" sz="2800" b="1" dirty="0" smtClean="0"/>
              <a:t> Collective </a:t>
            </a:r>
            <a:r>
              <a:rPr lang="en-US" sz="2800" b="1" dirty="0"/>
              <a:t>aspiration is set free </a:t>
            </a:r>
            <a:endParaRPr lang="en-US" sz="2800" b="1" dirty="0" smtClean="0"/>
          </a:p>
          <a:p>
            <a:r>
              <a:rPr lang="en-US" sz="2800" b="1" dirty="0" smtClean="0"/>
              <a:t> People </a:t>
            </a:r>
            <a:r>
              <a:rPr lang="en-US" sz="2800" b="1" dirty="0"/>
              <a:t>are continually learning how to learn together </a:t>
            </a:r>
            <a:endParaRPr lang="en-US" sz="2800" b="1" dirty="0" smtClean="0"/>
          </a:p>
          <a:p>
            <a:r>
              <a:rPr lang="en-US" sz="2800" b="1" dirty="0" smtClean="0"/>
              <a:t>LEADING </a:t>
            </a:r>
            <a:r>
              <a:rPr lang="en-US" sz="2800" b="1" dirty="0"/>
              <a:t>TO</a:t>
            </a:r>
            <a:r>
              <a:rPr lang="en-US" sz="2800" b="1" dirty="0" smtClean="0"/>
              <a:t>…</a:t>
            </a:r>
          </a:p>
          <a:p>
            <a:r>
              <a:rPr lang="en-US" sz="2800" b="1" dirty="0" smtClean="0"/>
              <a:t> </a:t>
            </a:r>
            <a:r>
              <a:rPr lang="en-US" sz="2800" b="1" dirty="0"/>
              <a:t>Discovery overtime how to work together to create what members mutually want to do.</a:t>
            </a:r>
          </a:p>
        </p:txBody>
      </p:sp>
    </p:spTree>
    <p:extLst>
      <p:ext uri="{BB962C8B-B14F-4D97-AF65-F5344CB8AC3E}">
        <p14:creationId xmlns:p14="http://schemas.microsoft.com/office/powerpoint/2010/main" val="882390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75764" y="738971"/>
            <a:ext cx="9601200" cy="1303337"/>
          </a:xfrm>
        </p:spPr>
        <p:txBody>
          <a:bodyPr>
            <a:normAutofit/>
          </a:bodyPr>
          <a:lstStyle/>
          <a:p>
            <a:r>
              <a:rPr lang="en-US" sz="3600" b="1" dirty="0"/>
              <a:t>How to create Learning Organization in a School as its </a:t>
            </a:r>
            <a:r>
              <a:rPr lang="en-US" sz="3600" b="1" dirty="0" smtClean="0"/>
              <a:t>Head</a:t>
            </a:r>
            <a:endParaRPr lang="en-US" sz="3600" b="1" dirty="0"/>
          </a:p>
        </p:txBody>
      </p:sp>
      <p:sp>
        <p:nvSpPr>
          <p:cNvPr id="3" name="Content Placeholder 2"/>
          <p:cNvSpPr>
            <a:spLocks noGrp="1"/>
          </p:cNvSpPr>
          <p:nvPr>
            <p:ph idx="4294967295"/>
          </p:nvPr>
        </p:nvSpPr>
        <p:spPr>
          <a:xfrm>
            <a:off x="698740" y="1913520"/>
            <a:ext cx="10877909" cy="4152430"/>
          </a:xfrm>
        </p:spPr>
        <p:txBody>
          <a:bodyPr>
            <a:noAutofit/>
          </a:bodyPr>
          <a:lstStyle/>
          <a:p>
            <a:pPr>
              <a:lnSpc>
                <a:spcPts val="2880"/>
              </a:lnSpc>
              <a:spcBef>
                <a:spcPts val="0"/>
              </a:spcBef>
              <a:spcAft>
                <a:spcPts val="0"/>
              </a:spcAft>
            </a:pPr>
            <a:r>
              <a:rPr lang="en-US" sz="2600" b="1" dirty="0"/>
              <a:t>Have an incentive structure that encourages adaptive </a:t>
            </a:r>
            <a:r>
              <a:rPr lang="en-US" sz="2600" b="1" dirty="0" smtClean="0"/>
              <a:t>behavior .</a:t>
            </a:r>
          </a:p>
          <a:p>
            <a:pPr>
              <a:lnSpc>
                <a:spcPts val="2880"/>
              </a:lnSpc>
              <a:spcBef>
                <a:spcPts val="0"/>
              </a:spcBef>
              <a:spcAft>
                <a:spcPts val="0"/>
              </a:spcAft>
            </a:pPr>
            <a:r>
              <a:rPr lang="en-US" sz="2600" b="1" dirty="0" smtClean="0"/>
              <a:t>Have </a:t>
            </a:r>
            <a:r>
              <a:rPr lang="en-US" sz="2600" b="1" dirty="0"/>
              <a:t>Challenging but Achievable shared goals </a:t>
            </a:r>
            <a:r>
              <a:rPr lang="en-US" sz="2600" b="1" dirty="0" smtClean="0"/>
              <a:t>.</a:t>
            </a:r>
          </a:p>
          <a:p>
            <a:pPr>
              <a:lnSpc>
                <a:spcPts val="2880"/>
              </a:lnSpc>
              <a:spcBef>
                <a:spcPts val="0"/>
              </a:spcBef>
              <a:spcAft>
                <a:spcPts val="0"/>
              </a:spcAft>
            </a:pPr>
            <a:r>
              <a:rPr lang="en-US" sz="2600" b="1" dirty="0" smtClean="0"/>
              <a:t>Have </a:t>
            </a:r>
            <a:r>
              <a:rPr lang="en-US" sz="2600" b="1" dirty="0"/>
              <a:t>members who can accurately identify the organizations stages of development. </a:t>
            </a:r>
            <a:endParaRPr lang="en-US" sz="2600" b="1" dirty="0" smtClean="0"/>
          </a:p>
          <a:p>
            <a:pPr>
              <a:lnSpc>
                <a:spcPts val="2880"/>
              </a:lnSpc>
              <a:spcBef>
                <a:spcPts val="0"/>
              </a:spcBef>
              <a:spcAft>
                <a:spcPts val="0"/>
              </a:spcAft>
            </a:pPr>
            <a:r>
              <a:rPr lang="en-US" sz="2600" b="1" dirty="0" smtClean="0"/>
              <a:t>Gather</a:t>
            </a:r>
            <a:r>
              <a:rPr lang="en-US" sz="2600" b="1" dirty="0"/>
              <a:t>, process and act upon information in ways best suited to their purposes </a:t>
            </a:r>
            <a:r>
              <a:rPr lang="en-US" sz="2600" b="1" dirty="0" smtClean="0"/>
              <a:t>.</a:t>
            </a:r>
          </a:p>
          <a:p>
            <a:pPr>
              <a:lnSpc>
                <a:spcPts val="2880"/>
              </a:lnSpc>
              <a:spcBef>
                <a:spcPts val="0"/>
              </a:spcBef>
              <a:spcAft>
                <a:spcPts val="0"/>
              </a:spcAft>
            </a:pPr>
            <a:r>
              <a:rPr lang="en-US" sz="2600" b="1" dirty="0" smtClean="0"/>
              <a:t>Have </a:t>
            </a:r>
            <a:r>
              <a:rPr lang="en-US" sz="2600" b="1" dirty="0"/>
              <a:t>an institutional knowledge base and process for creating new ideas </a:t>
            </a:r>
            <a:r>
              <a:rPr lang="en-US" sz="2600" b="1" dirty="0" smtClean="0"/>
              <a:t>.</a:t>
            </a:r>
          </a:p>
          <a:p>
            <a:pPr>
              <a:lnSpc>
                <a:spcPts val="2880"/>
              </a:lnSpc>
              <a:spcBef>
                <a:spcPts val="0"/>
              </a:spcBef>
              <a:spcAft>
                <a:spcPts val="0"/>
              </a:spcAft>
            </a:pPr>
            <a:r>
              <a:rPr lang="en-US" sz="2600" b="1" dirty="0" smtClean="0"/>
              <a:t>Exchange </a:t>
            </a:r>
            <a:r>
              <a:rPr lang="en-US" sz="2600" b="1" dirty="0"/>
              <a:t>information frequently with relevant external sources. </a:t>
            </a:r>
            <a:endParaRPr lang="en-US" sz="2600" b="1" dirty="0" smtClean="0"/>
          </a:p>
          <a:p>
            <a:pPr>
              <a:lnSpc>
                <a:spcPts val="2880"/>
              </a:lnSpc>
              <a:spcBef>
                <a:spcPts val="0"/>
              </a:spcBef>
              <a:spcAft>
                <a:spcPts val="0"/>
              </a:spcAft>
            </a:pPr>
            <a:r>
              <a:rPr lang="en-US" sz="2600" b="1" dirty="0" smtClean="0"/>
              <a:t>Get </a:t>
            </a:r>
            <a:r>
              <a:rPr lang="en-US" sz="2600" b="1" dirty="0"/>
              <a:t>feedback on products and services </a:t>
            </a:r>
            <a:r>
              <a:rPr lang="en-US" sz="2600" b="1" dirty="0" smtClean="0"/>
              <a:t>rendered.</a:t>
            </a:r>
          </a:p>
          <a:p>
            <a:pPr>
              <a:lnSpc>
                <a:spcPts val="2880"/>
              </a:lnSpc>
              <a:spcBef>
                <a:spcPts val="0"/>
              </a:spcBef>
              <a:spcAft>
                <a:spcPts val="0"/>
              </a:spcAft>
            </a:pPr>
            <a:r>
              <a:rPr lang="en-US" sz="2600" b="1" dirty="0" smtClean="0"/>
              <a:t>Continuously </a:t>
            </a:r>
            <a:r>
              <a:rPr lang="en-US" sz="2600" b="1" dirty="0"/>
              <a:t>refine their basic </a:t>
            </a:r>
            <a:r>
              <a:rPr lang="en-US" sz="2600" b="1" dirty="0" smtClean="0"/>
              <a:t>processes.</a:t>
            </a:r>
          </a:p>
          <a:p>
            <a:pPr>
              <a:lnSpc>
                <a:spcPts val="2880"/>
              </a:lnSpc>
              <a:spcBef>
                <a:spcPts val="0"/>
              </a:spcBef>
              <a:spcAft>
                <a:spcPts val="0"/>
              </a:spcAft>
            </a:pPr>
            <a:r>
              <a:rPr lang="en-US" sz="2600" b="1" dirty="0" smtClean="0"/>
              <a:t>Have </a:t>
            </a:r>
            <a:r>
              <a:rPr lang="en-US" sz="2600" b="1" dirty="0"/>
              <a:t>a supportive organizational </a:t>
            </a:r>
            <a:r>
              <a:rPr lang="en-US" sz="2600" b="1" dirty="0" smtClean="0"/>
              <a:t>culture.</a:t>
            </a:r>
            <a:endParaRPr lang="en-US" sz="2600" b="1" dirty="0"/>
          </a:p>
        </p:txBody>
      </p:sp>
    </p:spTree>
    <p:extLst>
      <p:ext uri="{BB962C8B-B14F-4D97-AF65-F5344CB8AC3E}">
        <p14:creationId xmlns:p14="http://schemas.microsoft.com/office/powerpoint/2010/main" val="3471248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6068" y="712206"/>
            <a:ext cx="9601200" cy="627197"/>
          </a:xfrm>
        </p:spPr>
        <p:txBody>
          <a:bodyPr>
            <a:normAutofit/>
          </a:bodyPr>
          <a:lstStyle/>
          <a:p>
            <a:r>
              <a:rPr lang="en-US" sz="2800" b="1" dirty="0"/>
              <a:t>Characteristics of schools that are learning organization</a:t>
            </a:r>
          </a:p>
        </p:txBody>
      </p:sp>
      <p:sp>
        <p:nvSpPr>
          <p:cNvPr id="3" name="Content Placeholder 2"/>
          <p:cNvSpPr>
            <a:spLocks noGrp="1"/>
          </p:cNvSpPr>
          <p:nvPr>
            <p:ph idx="4294967295"/>
          </p:nvPr>
        </p:nvSpPr>
        <p:spPr>
          <a:xfrm>
            <a:off x="638355" y="1448873"/>
            <a:ext cx="10903788" cy="4552682"/>
          </a:xfrm>
        </p:spPr>
        <p:txBody>
          <a:bodyPr>
            <a:normAutofit fontScale="85000" lnSpcReduction="10000"/>
          </a:bodyPr>
          <a:lstStyle/>
          <a:p>
            <a:pPr>
              <a:lnSpc>
                <a:spcPts val="2400"/>
              </a:lnSpc>
              <a:spcBef>
                <a:spcPts val="0"/>
              </a:spcBef>
              <a:spcAft>
                <a:spcPts val="0"/>
              </a:spcAft>
            </a:pPr>
            <a:r>
              <a:rPr lang="en-US" sz="3100" b="1" dirty="0" smtClean="0"/>
              <a:t>They </a:t>
            </a:r>
            <a:r>
              <a:rPr lang="en-US" sz="3100" b="1" dirty="0"/>
              <a:t>have an incentive structure that encourages adaptive </a:t>
            </a:r>
            <a:r>
              <a:rPr lang="en-US" sz="3100" b="1" dirty="0" smtClean="0"/>
              <a:t>behavior </a:t>
            </a:r>
          </a:p>
          <a:p>
            <a:pPr>
              <a:lnSpc>
                <a:spcPts val="2400"/>
              </a:lnSpc>
              <a:spcBef>
                <a:spcPts val="0"/>
              </a:spcBef>
              <a:spcAft>
                <a:spcPts val="0"/>
              </a:spcAft>
            </a:pPr>
            <a:r>
              <a:rPr lang="en-US" sz="3100" b="1" dirty="0" smtClean="0"/>
              <a:t>They </a:t>
            </a:r>
            <a:r>
              <a:rPr lang="en-US" sz="3100" b="1" dirty="0"/>
              <a:t>have challenging but achievable shared goals </a:t>
            </a:r>
            <a:endParaRPr lang="en-US" sz="3100" b="1" dirty="0" smtClean="0"/>
          </a:p>
          <a:p>
            <a:pPr>
              <a:lnSpc>
                <a:spcPts val="2400"/>
              </a:lnSpc>
              <a:spcBef>
                <a:spcPts val="0"/>
              </a:spcBef>
              <a:spcAft>
                <a:spcPts val="0"/>
              </a:spcAft>
            </a:pPr>
            <a:r>
              <a:rPr lang="en-US" sz="3100" b="1" dirty="0" smtClean="0"/>
              <a:t>They </a:t>
            </a:r>
            <a:r>
              <a:rPr lang="en-US" sz="3100" b="1" dirty="0"/>
              <a:t>have members who can accurately identify the organizations stages of development. </a:t>
            </a:r>
            <a:endParaRPr lang="en-US" sz="3100" b="1" dirty="0" smtClean="0"/>
          </a:p>
          <a:p>
            <a:pPr>
              <a:lnSpc>
                <a:spcPts val="2400"/>
              </a:lnSpc>
              <a:spcBef>
                <a:spcPts val="0"/>
              </a:spcBef>
              <a:spcAft>
                <a:spcPts val="0"/>
              </a:spcAft>
            </a:pPr>
            <a:r>
              <a:rPr lang="en-US" sz="3100" b="1" dirty="0" smtClean="0"/>
              <a:t>They </a:t>
            </a:r>
            <a:r>
              <a:rPr lang="en-US" sz="3100" b="1" dirty="0"/>
              <a:t>gather, process and act upon information in ways best suited to their purposes </a:t>
            </a:r>
            <a:endParaRPr lang="en-US" sz="3100" b="1" dirty="0" smtClean="0"/>
          </a:p>
          <a:p>
            <a:pPr>
              <a:lnSpc>
                <a:spcPts val="2400"/>
              </a:lnSpc>
              <a:spcBef>
                <a:spcPts val="0"/>
              </a:spcBef>
              <a:spcAft>
                <a:spcPts val="0"/>
              </a:spcAft>
            </a:pPr>
            <a:r>
              <a:rPr lang="en-US" sz="3100" b="1" dirty="0" smtClean="0"/>
              <a:t>They </a:t>
            </a:r>
            <a:r>
              <a:rPr lang="en-US" sz="3100" b="1" dirty="0"/>
              <a:t>have an institutional knowledge base and process for creating new ideas </a:t>
            </a:r>
            <a:endParaRPr lang="en-US" sz="3100" b="1" dirty="0" smtClean="0"/>
          </a:p>
          <a:p>
            <a:pPr>
              <a:lnSpc>
                <a:spcPts val="2400"/>
              </a:lnSpc>
              <a:spcBef>
                <a:spcPts val="0"/>
              </a:spcBef>
              <a:spcAft>
                <a:spcPts val="0"/>
              </a:spcAft>
            </a:pPr>
            <a:r>
              <a:rPr lang="en-US" sz="3100" b="1" dirty="0" smtClean="0"/>
              <a:t>They </a:t>
            </a:r>
            <a:r>
              <a:rPr lang="en-US" sz="3100" b="1" dirty="0"/>
              <a:t>exchange information frequently with relevant external sources. </a:t>
            </a:r>
            <a:endParaRPr lang="en-US" sz="3100" b="1" dirty="0" smtClean="0"/>
          </a:p>
          <a:p>
            <a:pPr>
              <a:lnSpc>
                <a:spcPts val="2400"/>
              </a:lnSpc>
              <a:spcBef>
                <a:spcPts val="0"/>
              </a:spcBef>
              <a:spcAft>
                <a:spcPts val="0"/>
              </a:spcAft>
            </a:pPr>
            <a:r>
              <a:rPr lang="en-US" sz="3100" b="1" dirty="0" smtClean="0"/>
              <a:t>They </a:t>
            </a:r>
            <a:r>
              <a:rPr lang="en-US" sz="3100" b="1" dirty="0"/>
              <a:t>get feedback </a:t>
            </a:r>
            <a:r>
              <a:rPr lang="en-US" sz="3100" b="1" dirty="0" smtClean="0"/>
              <a:t>  	on </a:t>
            </a:r>
            <a:r>
              <a:rPr lang="en-US" sz="3100" b="1" dirty="0"/>
              <a:t>products and services rendered </a:t>
            </a:r>
            <a:endParaRPr lang="en-US" sz="3100" b="1" dirty="0" smtClean="0"/>
          </a:p>
          <a:p>
            <a:pPr>
              <a:lnSpc>
                <a:spcPts val="2400"/>
              </a:lnSpc>
              <a:spcBef>
                <a:spcPts val="0"/>
              </a:spcBef>
              <a:spcAft>
                <a:spcPts val="0"/>
              </a:spcAft>
            </a:pPr>
            <a:r>
              <a:rPr lang="en-US" sz="3100" b="1" dirty="0" smtClean="0"/>
              <a:t>They </a:t>
            </a:r>
            <a:r>
              <a:rPr lang="en-US" sz="3100" b="1" dirty="0"/>
              <a:t>continuously refine their basic processes </a:t>
            </a:r>
            <a:endParaRPr lang="en-US" sz="3100" b="1" dirty="0" smtClean="0"/>
          </a:p>
          <a:p>
            <a:pPr>
              <a:lnSpc>
                <a:spcPts val="2400"/>
              </a:lnSpc>
              <a:spcBef>
                <a:spcPts val="0"/>
              </a:spcBef>
              <a:spcAft>
                <a:spcPts val="0"/>
              </a:spcAft>
            </a:pPr>
            <a:r>
              <a:rPr lang="en-US" sz="3100" b="1" dirty="0" smtClean="0"/>
              <a:t>They </a:t>
            </a:r>
            <a:r>
              <a:rPr lang="en-US" sz="3100" b="1" dirty="0"/>
              <a:t>have a supportive organizational </a:t>
            </a:r>
            <a:r>
              <a:rPr lang="en-US" sz="3100" b="1" dirty="0" smtClean="0"/>
              <a:t>culture</a:t>
            </a:r>
          </a:p>
          <a:p>
            <a:r>
              <a:rPr lang="en-US" b="1" dirty="0" smtClean="0"/>
              <a:t>THEY </a:t>
            </a:r>
            <a:r>
              <a:rPr lang="en-US" b="1" dirty="0"/>
              <a:t>ARE ‘OPEN SYSTEMS’ SENSITIVE TO THE EXTERNAL ENVIRONMENT INCLUDING SOCIAL, POLITICAL AND ECONOMICAL CONDITIONS</a:t>
            </a:r>
          </a:p>
        </p:txBody>
      </p:sp>
    </p:spTree>
    <p:extLst>
      <p:ext uri="{BB962C8B-B14F-4D97-AF65-F5344CB8AC3E}">
        <p14:creationId xmlns:p14="http://schemas.microsoft.com/office/powerpoint/2010/main" val="1016592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258792"/>
          </a:xfrm>
        </p:spPr>
        <p:txBody>
          <a:bodyPr>
            <a:normAutofit fontScale="90000"/>
          </a:bodyPr>
          <a:lstStyle/>
          <a:p>
            <a:r>
              <a:rPr lang="en-US" b="1" dirty="0"/>
              <a:t>The five disciplines of learning organization </a:t>
            </a:r>
          </a:p>
        </p:txBody>
      </p:sp>
      <p:sp>
        <p:nvSpPr>
          <p:cNvPr id="3" name="Content Placeholder 2"/>
          <p:cNvSpPr>
            <a:spLocks noGrp="1"/>
          </p:cNvSpPr>
          <p:nvPr>
            <p:ph idx="1"/>
          </p:nvPr>
        </p:nvSpPr>
        <p:spPr>
          <a:xfrm>
            <a:off x="1295402" y="2621326"/>
            <a:ext cx="9601196" cy="3318936"/>
          </a:xfrm>
        </p:spPr>
        <p:txBody>
          <a:bodyPr/>
          <a:lstStyle/>
          <a:p>
            <a:pPr marL="457200" indent="-457200">
              <a:buFont typeface="+mj-lt"/>
              <a:buAutoNum type="arabicPeriod"/>
            </a:pPr>
            <a:r>
              <a:rPr lang="en-US" b="1" dirty="0"/>
              <a:t>BUILDING SHARED VISION </a:t>
            </a:r>
            <a:endParaRPr lang="en-US" b="1" dirty="0" smtClean="0"/>
          </a:p>
          <a:p>
            <a:pPr marL="457200" indent="-457200">
              <a:buFont typeface="+mj-lt"/>
              <a:buAutoNum type="arabicPeriod"/>
            </a:pPr>
            <a:r>
              <a:rPr lang="en-US" b="1" dirty="0" smtClean="0"/>
              <a:t>PERSONALL </a:t>
            </a:r>
            <a:r>
              <a:rPr lang="en-US" b="1" dirty="0"/>
              <a:t>MASTERY </a:t>
            </a:r>
            <a:endParaRPr lang="en-US" b="1" dirty="0" smtClean="0"/>
          </a:p>
          <a:p>
            <a:pPr marL="457200" indent="-457200">
              <a:buFont typeface="+mj-lt"/>
              <a:buAutoNum type="arabicPeriod"/>
            </a:pPr>
            <a:r>
              <a:rPr lang="en-US" b="1" dirty="0" smtClean="0"/>
              <a:t>MENTAL </a:t>
            </a:r>
            <a:r>
              <a:rPr lang="en-US" b="1" dirty="0"/>
              <a:t>MODELS </a:t>
            </a:r>
            <a:endParaRPr lang="en-US" b="1" dirty="0" smtClean="0"/>
          </a:p>
          <a:p>
            <a:pPr marL="457200" indent="-457200">
              <a:buFont typeface="+mj-lt"/>
              <a:buAutoNum type="arabicPeriod"/>
            </a:pPr>
            <a:r>
              <a:rPr lang="en-US" b="1" dirty="0" smtClean="0"/>
              <a:t>TEAM </a:t>
            </a:r>
            <a:r>
              <a:rPr lang="en-US" b="1" dirty="0"/>
              <a:t>LEARNING </a:t>
            </a:r>
            <a:endParaRPr lang="en-US" b="1" dirty="0" smtClean="0"/>
          </a:p>
          <a:p>
            <a:pPr marL="457200" indent="-457200">
              <a:buFont typeface="+mj-lt"/>
              <a:buAutoNum type="arabicPeriod"/>
            </a:pPr>
            <a:r>
              <a:rPr lang="en-US" b="1" dirty="0" smtClean="0"/>
              <a:t>SYSTEMS </a:t>
            </a:r>
            <a:r>
              <a:rPr lang="en-US" b="1" dirty="0"/>
              <a:t>THINKING</a:t>
            </a:r>
          </a:p>
        </p:txBody>
      </p:sp>
    </p:spTree>
    <p:extLst>
      <p:ext uri="{BB962C8B-B14F-4D97-AF65-F5344CB8AC3E}">
        <p14:creationId xmlns:p14="http://schemas.microsoft.com/office/powerpoint/2010/main" val="149388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5916" y="737965"/>
            <a:ext cx="9601200" cy="498407"/>
          </a:xfrm>
        </p:spPr>
        <p:txBody>
          <a:bodyPr>
            <a:normAutofit fontScale="90000"/>
          </a:bodyPr>
          <a:lstStyle/>
          <a:p>
            <a:r>
              <a:rPr lang="en-US" sz="3600" dirty="0"/>
              <a:t>BUILDING SHARED VISION </a:t>
            </a:r>
          </a:p>
        </p:txBody>
      </p:sp>
      <p:sp>
        <p:nvSpPr>
          <p:cNvPr id="3" name="Content Placeholder 2"/>
          <p:cNvSpPr>
            <a:spLocks noGrp="1"/>
          </p:cNvSpPr>
          <p:nvPr>
            <p:ph idx="4294967295"/>
          </p:nvPr>
        </p:nvSpPr>
        <p:spPr>
          <a:xfrm>
            <a:off x="965915" y="1437001"/>
            <a:ext cx="10610734" cy="4487281"/>
          </a:xfrm>
        </p:spPr>
        <p:txBody>
          <a:bodyPr>
            <a:noAutofit/>
          </a:bodyPr>
          <a:lstStyle/>
          <a:p>
            <a:r>
              <a:rPr lang="en-US" b="1" dirty="0"/>
              <a:t>The first discipline starts with group commitment to developing shared "images of the future" </a:t>
            </a:r>
            <a:endParaRPr lang="en-US" b="1" dirty="0" smtClean="0"/>
          </a:p>
          <a:p>
            <a:r>
              <a:rPr lang="en-US" b="1" dirty="0" smtClean="0"/>
              <a:t> And </a:t>
            </a:r>
            <a:r>
              <a:rPr lang="en-US" b="1" dirty="0"/>
              <a:t>then to the pursuit of the principles and practices of the learning cycle. Vision building never ends. It is not just building a "vision statement." </a:t>
            </a:r>
            <a:endParaRPr lang="en-US" b="1" dirty="0" smtClean="0"/>
          </a:p>
          <a:p>
            <a:r>
              <a:rPr lang="en-US" b="1" dirty="0" smtClean="0"/>
              <a:t> </a:t>
            </a:r>
            <a:r>
              <a:rPr lang="en-US" b="1" dirty="0"/>
              <a:t>It is an ongoing process that engages all members of the organization in continually reflecting on what they, together, want to create. </a:t>
            </a:r>
            <a:endParaRPr lang="en-US" b="1" dirty="0" smtClean="0"/>
          </a:p>
          <a:p>
            <a:r>
              <a:rPr lang="en-US" b="1" dirty="0" smtClean="0"/>
              <a:t> </a:t>
            </a:r>
            <a:r>
              <a:rPr lang="en-US" b="1" dirty="0"/>
              <a:t>All must see the picture of the future clearly, not just the leaders. </a:t>
            </a:r>
            <a:endParaRPr lang="en-US" b="1" dirty="0" smtClean="0"/>
          </a:p>
          <a:p>
            <a:r>
              <a:rPr lang="en-US" b="1" dirty="0" smtClean="0"/>
              <a:t> </a:t>
            </a:r>
            <a:r>
              <a:rPr lang="en-US" b="1" dirty="0"/>
              <a:t>In a school, it involves a commitment from the principal to work with all stakeholders to discover (not dictate) the vision, to actualize it in the school, to regularly reflect on its evolution, and to accept the fact that it will and must change.</a:t>
            </a:r>
          </a:p>
        </p:txBody>
      </p:sp>
    </p:spTree>
    <p:extLst>
      <p:ext uri="{BB962C8B-B14F-4D97-AF65-F5344CB8AC3E}">
        <p14:creationId xmlns:p14="http://schemas.microsoft.com/office/powerpoint/2010/main" val="431696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4247" y="750843"/>
            <a:ext cx="10522039" cy="523875"/>
          </a:xfrm>
        </p:spPr>
        <p:txBody>
          <a:bodyPr>
            <a:normAutofit fontScale="90000"/>
          </a:bodyPr>
          <a:lstStyle/>
          <a:p>
            <a:r>
              <a:rPr lang="en-US" dirty="0"/>
              <a:t>PERSONAL MASTERY</a:t>
            </a:r>
          </a:p>
        </p:txBody>
      </p:sp>
      <p:sp>
        <p:nvSpPr>
          <p:cNvPr id="3" name="Content Placeholder 2"/>
          <p:cNvSpPr>
            <a:spLocks noGrp="1"/>
          </p:cNvSpPr>
          <p:nvPr>
            <p:ph idx="4294967295"/>
          </p:nvPr>
        </p:nvSpPr>
        <p:spPr>
          <a:xfrm>
            <a:off x="824247" y="1532295"/>
            <a:ext cx="10805376" cy="4894262"/>
          </a:xfrm>
        </p:spPr>
        <p:txBody>
          <a:bodyPr>
            <a:noAutofit/>
          </a:bodyPr>
          <a:lstStyle/>
          <a:p>
            <a:r>
              <a:rPr lang="en-US" sz="2800" b="1" dirty="0"/>
              <a:t>Personal mastery is creating and clarifying one's own vision and helping to create an organization that supports individuals in developing their personal skills. </a:t>
            </a:r>
            <a:endParaRPr lang="en-US" sz="2800" b="1" dirty="0" smtClean="0"/>
          </a:p>
          <a:p>
            <a:r>
              <a:rPr lang="en-US" sz="2800" b="1" dirty="0" smtClean="0"/>
              <a:t> </a:t>
            </a:r>
            <a:r>
              <a:rPr lang="en-US" sz="2800" b="1" dirty="0"/>
              <a:t>Developing personal vision is the foundation of shared vision. Individuals must feel they can create their own lives in terms of what really matters to them. Real shared vision can develop in an organization only when all the individuals feel support in their personal quest for mastery. </a:t>
            </a:r>
            <a:endParaRPr lang="en-US" sz="2800" b="1" dirty="0" smtClean="0"/>
          </a:p>
          <a:p>
            <a:r>
              <a:rPr lang="en-US" sz="2800" b="1" dirty="0" smtClean="0"/>
              <a:t> </a:t>
            </a:r>
            <a:r>
              <a:rPr lang="en-US" sz="2800" b="1" dirty="0"/>
              <a:t>It is not just an issue of staff development or access to training but of encouraging people to make a difference. </a:t>
            </a:r>
            <a:endParaRPr lang="en-US" sz="2800" b="1" dirty="0" smtClean="0"/>
          </a:p>
        </p:txBody>
      </p:sp>
    </p:spTree>
    <p:extLst>
      <p:ext uri="{BB962C8B-B14F-4D97-AF65-F5344CB8AC3E}">
        <p14:creationId xmlns:p14="http://schemas.microsoft.com/office/powerpoint/2010/main" val="417377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US" sz="3200" b="1" dirty="0"/>
              <a:t>Schools as learning </a:t>
            </a:r>
            <a:r>
              <a:rPr lang="en-US" sz="3200" b="1" dirty="0" smtClean="0"/>
              <a:t>organizations </a:t>
            </a:r>
            <a:r>
              <a:rPr lang="en-US" sz="3200" b="1" dirty="0"/>
              <a:t>develop processes, strategies and structures that allow the schools to learn and react effectively in uncertain and dynamic environments. ... Effective use of data by teachers, school leaders and support staff has become central to school-improvement processes.</a:t>
            </a:r>
            <a:endParaRPr lang="en-IN" sz="3200" b="1" dirty="0"/>
          </a:p>
        </p:txBody>
      </p:sp>
    </p:spTree>
    <p:extLst>
      <p:ext uri="{BB962C8B-B14F-4D97-AF65-F5344CB8AC3E}">
        <p14:creationId xmlns:p14="http://schemas.microsoft.com/office/powerpoint/2010/main" val="1198145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95887" y="810135"/>
            <a:ext cx="9230264" cy="388937"/>
          </a:xfrm>
        </p:spPr>
        <p:txBody>
          <a:bodyPr>
            <a:normAutofit fontScale="90000"/>
          </a:bodyPr>
          <a:lstStyle/>
          <a:p>
            <a:r>
              <a:rPr lang="en-US" dirty="0"/>
              <a:t>PERSONAL MASTERY</a:t>
            </a:r>
            <a:endParaRPr lang="en-IN" dirty="0"/>
          </a:p>
        </p:txBody>
      </p:sp>
      <p:sp>
        <p:nvSpPr>
          <p:cNvPr id="3" name="Content Placeholder 2"/>
          <p:cNvSpPr>
            <a:spLocks noGrp="1"/>
          </p:cNvSpPr>
          <p:nvPr>
            <p:ph idx="4294967295"/>
          </p:nvPr>
        </p:nvSpPr>
        <p:spPr>
          <a:xfrm>
            <a:off x="776377" y="1199072"/>
            <a:ext cx="10610491" cy="4753155"/>
          </a:xfrm>
        </p:spPr>
        <p:txBody>
          <a:bodyPr>
            <a:noAutofit/>
          </a:bodyPr>
          <a:lstStyle/>
          <a:p>
            <a:r>
              <a:rPr lang="en-US" sz="2800" b="1" dirty="0"/>
              <a:t>A school benefits from a highly skilled staff but relatively few educators try to achieve personal mastery in the skills that matter to them and that can make a real difference in their organization. </a:t>
            </a:r>
          </a:p>
          <a:p>
            <a:r>
              <a:rPr lang="en-US" sz="2800" b="1" dirty="0"/>
              <a:t> Some educators do achieve personal mastery, but they can become more frustrated than those who are simply putting in their time. Personal mastery is always accompanied by creative tension. The highly skilled learn to live with some dissatisfaction. </a:t>
            </a:r>
          </a:p>
          <a:p>
            <a:r>
              <a:rPr lang="en-US" sz="2800" b="1" dirty="0"/>
              <a:t> Those who truly strive know that their quest will never he finished but they are vitalized by the continuing challenge. A learning organization must feed on the vitality of those who are leading the way.</a:t>
            </a:r>
          </a:p>
          <a:p>
            <a:endParaRPr lang="en-IN" sz="2800" b="1" dirty="0"/>
          </a:p>
        </p:txBody>
      </p:sp>
    </p:spTree>
    <p:extLst>
      <p:ext uri="{BB962C8B-B14F-4D97-AF65-F5344CB8AC3E}">
        <p14:creationId xmlns:p14="http://schemas.microsoft.com/office/powerpoint/2010/main" val="2313548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8874" y="891840"/>
            <a:ext cx="9601200" cy="485775"/>
          </a:xfrm>
        </p:spPr>
        <p:txBody>
          <a:bodyPr>
            <a:normAutofit fontScale="90000"/>
          </a:bodyPr>
          <a:lstStyle/>
          <a:p>
            <a:r>
              <a:rPr lang="en-US" b="1" dirty="0"/>
              <a:t>MENTAL MODELS </a:t>
            </a:r>
          </a:p>
        </p:txBody>
      </p:sp>
      <p:sp>
        <p:nvSpPr>
          <p:cNvPr id="3" name="Content Placeholder 2"/>
          <p:cNvSpPr>
            <a:spLocks noGrp="1"/>
          </p:cNvSpPr>
          <p:nvPr>
            <p:ph idx="4294967295"/>
          </p:nvPr>
        </p:nvSpPr>
        <p:spPr>
          <a:xfrm>
            <a:off x="914400" y="1474833"/>
            <a:ext cx="10135674" cy="4563657"/>
          </a:xfrm>
        </p:spPr>
        <p:txBody>
          <a:bodyPr>
            <a:normAutofit lnSpcReduction="10000"/>
          </a:bodyPr>
          <a:lstStyle/>
          <a:p>
            <a:r>
              <a:rPr lang="en-US" b="1" dirty="0"/>
              <a:t>H</a:t>
            </a:r>
            <a:r>
              <a:rPr lang="en-US" b="1" dirty="0" smtClean="0"/>
              <a:t>ow </a:t>
            </a:r>
            <a:r>
              <a:rPr lang="en-US" b="1" dirty="0"/>
              <a:t>our personal beliefs, ingrained assumptions, and pictures of the world affect and shape our thoughts and actions. </a:t>
            </a:r>
            <a:endParaRPr lang="en-US" b="1" dirty="0" smtClean="0"/>
          </a:p>
          <a:p>
            <a:r>
              <a:rPr lang="en-US" b="1" dirty="0" smtClean="0"/>
              <a:t> </a:t>
            </a:r>
            <a:r>
              <a:rPr lang="en-US" b="1" dirty="0"/>
              <a:t>We filter our judgments and decisions through the mental models we have of reality. indeed, we tend to confuse reality with our picture of it. We readily assume that what we believe something to be is what the person or thing actually is. Organizational learning entails confronting our individual mental models, sharing them in risk-free and supportive settings, and striving to achieve a shared mental model for the organization. </a:t>
            </a:r>
            <a:endParaRPr lang="en-US" b="1" dirty="0" smtClean="0"/>
          </a:p>
          <a:p>
            <a:r>
              <a:rPr lang="en-US" b="1" dirty="0" smtClean="0"/>
              <a:t>Most </a:t>
            </a:r>
            <a:r>
              <a:rPr lang="en-US" b="1" dirty="0"/>
              <a:t>of us are not consciously aware of our mental models. We can easily operate on such assumptions as "the boss is untrustworthy" or “</a:t>
            </a:r>
            <a:r>
              <a:rPr lang="en-US" b="1" dirty="0" err="1"/>
              <a:t>Gemsten</a:t>
            </a:r>
            <a:r>
              <a:rPr lang="en-US" b="1" dirty="0"/>
              <a:t> always sleeps in the class" without ever seeing him do it. </a:t>
            </a:r>
            <a:endParaRPr lang="en-US" b="1" dirty="0" smtClean="0"/>
          </a:p>
        </p:txBody>
      </p:sp>
    </p:spTree>
    <p:extLst>
      <p:ext uri="{BB962C8B-B14F-4D97-AF65-F5344CB8AC3E}">
        <p14:creationId xmlns:p14="http://schemas.microsoft.com/office/powerpoint/2010/main" val="2620962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68380" y="789481"/>
            <a:ext cx="9601200" cy="691590"/>
          </a:xfrm>
        </p:spPr>
        <p:txBody>
          <a:bodyPr>
            <a:normAutofit fontScale="90000"/>
          </a:bodyPr>
          <a:lstStyle/>
          <a:p>
            <a:r>
              <a:rPr lang="en-US" b="1" dirty="0"/>
              <a:t>MENTAL MODELS </a:t>
            </a:r>
          </a:p>
        </p:txBody>
      </p:sp>
      <p:sp>
        <p:nvSpPr>
          <p:cNvPr id="3" name="Content Placeholder 2"/>
          <p:cNvSpPr>
            <a:spLocks noGrp="1"/>
          </p:cNvSpPr>
          <p:nvPr>
            <p:ph idx="4294967295"/>
          </p:nvPr>
        </p:nvSpPr>
        <p:spPr>
          <a:xfrm>
            <a:off x="1004551" y="1481071"/>
            <a:ext cx="10356437" cy="4626431"/>
          </a:xfrm>
        </p:spPr>
        <p:txBody>
          <a:bodyPr>
            <a:normAutofit fontScale="92500" lnSpcReduction="10000"/>
          </a:bodyPr>
          <a:lstStyle/>
          <a:p>
            <a:r>
              <a:rPr lang="en-US" b="1" dirty="0"/>
              <a:t> Organizations can share mental models that are equally deceptive. Principals often believe, and teachers accept, that vision should come from the top. School leaders may think of themselves as highly participative because they have a leadership team, but fail to recognize that their school structure is bureaucratic and their decision making highly authoritarian. </a:t>
            </a:r>
          </a:p>
          <a:p>
            <a:r>
              <a:rPr lang="en-US" b="1" dirty="0"/>
              <a:t> Mental models influence what we do because they color what we see. </a:t>
            </a:r>
          </a:p>
          <a:p>
            <a:r>
              <a:rPr lang="en-US" b="1" dirty="0"/>
              <a:t> Organizations can have great difficulty achieving a shared vision when the personal visions of their members are quite divergent. When individuals do not share their personal visions, they cannot confront the differences to mold a shared synthesis. </a:t>
            </a:r>
          </a:p>
          <a:p>
            <a:r>
              <a:rPr lang="en-US" b="1" dirty="0"/>
              <a:t> To achieve long-term improvement, schools and districts must change their shared mental models, initially by confronting their differences and then by creating, through dialogue, a new consensus</a:t>
            </a:r>
          </a:p>
          <a:p>
            <a:endParaRPr lang="en-US" b="1" dirty="0"/>
          </a:p>
        </p:txBody>
      </p:sp>
    </p:spTree>
    <p:extLst>
      <p:ext uri="{BB962C8B-B14F-4D97-AF65-F5344CB8AC3E}">
        <p14:creationId xmlns:p14="http://schemas.microsoft.com/office/powerpoint/2010/main" val="1162948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07582" y="853875"/>
            <a:ext cx="10187190" cy="459771"/>
          </a:xfrm>
        </p:spPr>
        <p:txBody>
          <a:bodyPr>
            <a:normAutofit fontScale="90000"/>
          </a:bodyPr>
          <a:lstStyle/>
          <a:p>
            <a:r>
              <a:rPr lang="en-US" dirty="0"/>
              <a:t>TEAM LEARNING </a:t>
            </a:r>
          </a:p>
        </p:txBody>
      </p:sp>
      <p:sp>
        <p:nvSpPr>
          <p:cNvPr id="3" name="Content Placeholder 2"/>
          <p:cNvSpPr>
            <a:spLocks noGrp="1"/>
          </p:cNvSpPr>
          <p:nvPr>
            <p:ph idx="4294967295"/>
          </p:nvPr>
        </p:nvSpPr>
        <p:spPr>
          <a:xfrm>
            <a:off x="850004" y="1411243"/>
            <a:ext cx="10187190" cy="4654706"/>
          </a:xfrm>
        </p:spPr>
        <p:txBody>
          <a:bodyPr>
            <a:noAutofit/>
          </a:bodyPr>
          <a:lstStyle/>
          <a:p>
            <a:r>
              <a:rPr lang="en-US" sz="2000" b="1" dirty="0"/>
              <a:t>Organizations can confront the differences in their members' mental models and personal visions through team learning. The fourth discipline stipulates that teams, not individuals, are the fundamental units of learning in a modern organization. </a:t>
            </a:r>
            <a:endParaRPr lang="en-US" sz="2000" b="1" dirty="0" smtClean="0"/>
          </a:p>
          <a:p>
            <a:r>
              <a:rPr lang="en-US" sz="2000" b="1" dirty="0" smtClean="0"/>
              <a:t> </a:t>
            </a:r>
            <a:r>
              <a:rPr lang="en-US" sz="2000" b="1" dirty="0"/>
              <a:t>Peter </a:t>
            </a:r>
            <a:r>
              <a:rPr lang="en-US" sz="2000" b="1" dirty="0" err="1"/>
              <a:t>Senge</a:t>
            </a:r>
            <a:r>
              <a:rPr lang="en-US" sz="2000" b="1" dirty="0"/>
              <a:t> (1990a) likes to point out the difference between "discussion" and "dialogue" in the development of team learning. </a:t>
            </a:r>
            <a:endParaRPr lang="en-US" sz="2000" b="1" dirty="0" smtClean="0"/>
          </a:p>
          <a:p>
            <a:r>
              <a:rPr lang="en-US" sz="2000" b="1" dirty="0" smtClean="0"/>
              <a:t> </a:t>
            </a:r>
            <a:r>
              <a:rPr lang="en-US" sz="2000" b="1" dirty="0"/>
              <a:t>Discussion means to bat an idea back and forth as in a game, while dialogue connotes a conversation between people with a free flow of meaning. In discussion, we are trying to win, but in dialogue we attempt to go beyond individual understanding to gain new insight. The purpose of dialogue is to communicate individual differences in view so as to move beyond the differences. </a:t>
            </a:r>
            <a:endParaRPr lang="en-US" sz="2000" b="1" dirty="0" smtClean="0"/>
          </a:p>
          <a:p>
            <a:r>
              <a:rPr lang="en-US" sz="2000" b="1" dirty="0" smtClean="0"/>
              <a:t> </a:t>
            </a:r>
            <a:r>
              <a:rPr lang="en-US" sz="2000" b="1" dirty="0"/>
              <a:t>Discussion supports convergent thinking; dialogue, divergent thinking. Dialogue does not seek agreement but rather a greater grasp of complexity. The successful learning team uses both processes depending on the objective.</a:t>
            </a:r>
          </a:p>
        </p:txBody>
      </p:sp>
    </p:spTree>
    <p:extLst>
      <p:ext uri="{BB962C8B-B14F-4D97-AF65-F5344CB8AC3E}">
        <p14:creationId xmlns:p14="http://schemas.microsoft.com/office/powerpoint/2010/main" val="577709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0613" y="879632"/>
            <a:ext cx="9775065" cy="459771"/>
          </a:xfrm>
        </p:spPr>
        <p:txBody>
          <a:bodyPr>
            <a:normAutofit fontScale="90000"/>
          </a:bodyPr>
          <a:lstStyle/>
          <a:p>
            <a:r>
              <a:rPr lang="en-US" dirty="0"/>
              <a:t>SYSTEMS THINKING </a:t>
            </a:r>
          </a:p>
        </p:txBody>
      </p:sp>
      <p:sp>
        <p:nvSpPr>
          <p:cNvPr id="3" name="Content Placeholder 2"/>
          <p:cNvSpPr>
            <a:spLocks noGrp="1"/>
          </p:cNvSpPr>
          <p:nvPr>
            <p:ph idx="4294967295"/>
          </p:nvPr>
        </p:nvSpPr>
        <p:spPr>
          <a:xfrm>
            <a:off x="1030311" y="1488516"/>
            <a:ext cx="10339304" cy="4627612"/>
          </a:xfrm>
        </p:spPr>
        <p:txBody>
          <a:bodyPr>
            <a:normAutofit lnSpcReduction="10000"/>
          </a:bodyPr>
          <a:lstStyle/>
          <a:p>
            <a:r>
              <a:rPr lang="en-US" b="1" dirty="0"/>
              <a:t>The fifth discipline is the conceptual framework that integrates the other disciplines. </a:t>
            </a:r>
            <a:endParaRPr lang="en-US" b="1" dirty="0" smtClean="0"/>
          </a:p>
          <a:p>
            <a:r>
              <a:rPr lang="en-US" b="1" dirty="0" smtClean="0"/>
              <a:t> </a:t>
            </a:r>
            <a:r>
              <a:rPr lang="en-US" b="1" dirty="0"/>
              <a:t>Systems thinking is a philosophy and set of principles that lends coherence to team learning, mental models, personal mastery, and shared vision. It is a body of knowledge and tools--information and processes -- that helps a learning organization discover its underlying operational patterns and how they can he changed. </a:t>
            </a:r>
            <a:endParaRPr lang="en-US" b="1" dirty="0" smtClean="0"/>
          </a:p>
          <a:p>
            <a:r>
              <a:rPr lang="en-US" b="1" dirty="0" smtClean="0"/>
              <a:t> </a:t>
            </a:r>
            <a:r>
              <a:rPr lang="en-US" b="1" dirty="0"/>
              <a:t>These patterns are usually the impediments to substantive change in an organization, not the people or events. The tools of systems thinking -- causal loop </a:t>
            </a:r>
            <a:r>
              <a:rPr lang="en-US" b="1" dirty="0" smtClean="0"/>
              <a:t>diagrams, </a:t>
            </a:r>
            <a:r>
              <a:rPr lang="en-US" b="1" dirty="0"/>
              <a:t>archetypes, and computer models -- enable the people in an organization to understand and talk about the interrelationships among the key components of the system. (Isaacson and </a:t>
            </a:r>
            <a:r>
              <a:rPr lang="en-US" b="1" dirty="0" err="1"/>
              <a:t>Bomberg</a:t>
            </a:r>
            <a:r>
              <a:rPr lang="en-US" b="1" dirty="0"/>
              <a:t>, 1992). </a:t>
            </a:r>
          </a:p>
        </p:txBody>
      </p:sp>
    </p:spTree>
    <p:extLst>
      <p:ext uri="{BB962C8B-B14F-4D97-AF65-F5344CB8AC3E}">
        <p14:creationId xmlns:p14="http://schemas.microsoft.com/office/powerpoint/2010/main" val="1949364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85611" y="754420"/>
            <a:ext cx="10637950" cy="5427439"/>
          </a:xfrm>
        </p:spPr>
        <p:txBody>
          <a:bodyPr>
            <a:normAutofit fontScale="92500"/>
          </a:bodyPr>
          <a:lstStyle/>
          <a:p>
            <a:r>
              <a:rPr lang="en-US" dirty="0"/>
              <a:t> </a:t>
            </a:r>
            <a:r>
              <a:rPr lang="en-US" sz="2800" b="1" dirty="0"/>
              <a:t>The first principle of systems thinking is that "structure influences </a:t>
            </a:r>
            <a:r>
              <a:rPr lang="en-US" sz="2800" b="1" dirty="0" smtClean="0"/>
              <a:t>behavior" </a:t>
            </a:r>
          </a:p>
          <a:p>
            <a:r>
              <a:rPr lang="en-US" sz="2800" b="1" dirty="0" smtClean="0"/>
              <a:t> </a:t>
            </a:r>
            <a:r>
              <a:rPr lang="en-US" sz="2800" b="1" dirty="0"/>
              <a:t>Systemic structures tend to cause particular patterns of behavior. These structures are not interrelationships among people but among such system components as population, resources, and methods of production. In a very real sense, a system causes its own behavior. </a:t>
            </a:r>
            <a:endParaRPr lang="en-US" sz="2800" b="1" dirty="0" smtClean="0"/>
          </a:p>
          <a:p>
            <a:r>
              <a:rPr lang="en-US" sz="2800" b="1" dirty="0" smtClean="0"/>
              <a:t> </a:t>
            </a:r>
            <a:r>
              <a:rPr lang="en-US" sz="2800" b="1" dirty="0"/>
              <a:t>To understand any organization, event, or problem, we must look beyond people or bad luck to the underlying structures that influence and shape individual and group actions. </a:t>
            </a:r>
            <a:endParaRPr lang="en-US" sz="2800" b="1" dirty="0" smtClean="0"/>
          </a:p>
          <a:p>
            <a:r>
              <a:rPr lang="en-US" sz="2800" b="1" dirty="0" err="1" smtClean="0"/>
              <a:t>Senge</a:t>
            </a:r>
            <a:r>
              <a:rPr lang="en-US" sz="2800" b="1" dirty="0" smtClean="0"/>
              <a:t> </a:t>
            </a:r>
            <a:r>
              <a:rPr lang="en-US" sz="2800" b="1" dirty="0"/>
              <a:t>(1990a) proposes 11 laws of systems thinking that help to explain how an organization will react in complex situations. The laws are as follows:</a:t>
            </a:r>
          </a:p>
        </p:txBody>
      </p:sp>
    </p:spTree>
    <p:extLst>
      <p:ext uri="{BB962C8B-B14F-4D97-AF65-F5344CB8AC3E}">
        <p14:creationId xmlns:p14="http://schemas.microsoft.com/office/powerpoint/2010/main" val="2359841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11 laws of system thinking</a:t>
            </a: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sz="2800" b="1" dirty="0"/>
              <a:t>Today's problems come from yesterday's solutions. </a:t>
            </a:r>
            <a:endParaRPr lang="en-US" sz="2800" b="1" dirty="0" smtClean="0"/>
          </a:p>
          <a:p>
            <a:pPr marL="457200" indent="-457200">
              <a:buFont typeface="+mj-lt"/>
              <a:buAutoNum type="arabicPeriod"/>
            </a:pPr>
            <a:r>
              <a:rPr lang="en-US" sz="2800" b="1" dirty="0" smtClean="0"/>
              <a:t> </a:t>
            </a:r>
            <a:r>
              <a:rPr lang="en-US" sz="2800" b="1" dirty="0"/>
              <a:t>The harder you push, the harder the system pushes back. </a:t>
            </a:r>
            <a:endParaRPr lang="en-US" sz="2800" b="1" dirty="0" smtClean="0"/>
          </a:p>
          <a:p>
            <a:pPr marL="457200" indent="-457200">
              <a:buFont typeface="+mj-lt"/>
              <a:buAutoNum type="arabicPeriod"/>
            </a:pPr>
            <a:r>
              <a:rPr lang="en-US" sz="2800" b="1" dirty="0" smtClean="0"/>
              <a:t> </a:t>
            </a:r>
            <a:r>
              <a:rPr lang="en-US" sz="2800" b="1" dirty="0"/>
              <a:t>Behavior grows better before it grows worse </a:t>
            </a:r>
            <a:endParaRPr lang="en-US" sz="2800" b="1" dirty="0" smtClean="0"/>
          </a:p>
          <a:p>
            <a:pPr marL="457200" indent="-457200">
              <a:buFont typeface="+mj-lt"/>
              <a:buAutoNum type="arabicPeriod"/>
            </a:pPr>
            <a:r>
              <a:rPr lang="en-US" sz="2800" b="1" dirty="0" smtClean="0"/>
              <a:t> </a:t>
            </a:r>
            <a:r>
              <a:rPr lang="en-US" sz="2800" b="1" dirty="0"/>
              <a:t>The easy way out usually leads back in. </a:t>
            </a:r>
            <a:endParaRPr lang="en-US" sz="2800" b="1" dirty="0" smtClean="0"/>
          </a:p>
          <a:p>
            <a:pPr marL="457200" indent="-457200">
              <a:buFont typeface="+mj-lt"/>
              <a:buAutoNum type="arabicPeriod"/>
            </a:pPr>
            <a:r>
              <a:rPr lang="en-US" sz="2800" b="1" dirty="0" smtClean="0"/>
              <a:t> </a:t>
            </a:r>
            <a:r>
              <a:rPr lang="en-US" sz="2800" b="1" dirty="0"/>
              <a:t>The cure can be worse than the disease </a:t>
            </a:r>
            <a:endParaRPr lang="en-US" sz="2800" b="1" dirty="0" smtClean="0"/>
          </a:p>
          <a:p>
            <a:pPr marL="457200" indent="-457200">
              <a:buFont typeface="+mj-lt"/>
              <a:buAutoNum type="arabicPeriod"/>
            </a:pPr>
            <a:r>
              <a:rPr lang="en-US" sz="2800" b="1" dirty="0" smtClean="0"/>
              <a:t> </a:t>
            </a:r>
            <a:r>
              <a:rPr lang="en-US" sz="2800" b="1" dirty="0"/>
              <a:t>Faster is slower.</a:t>
            </a:r>
          </a:p>
        </p:txBody>
      </p:sp>
    </p:spTree>
    <p:extLst>
      <p:ext uri="{BB962C8B-B14F-4D97-AF65-F5344CB8AC3E}">
        <p14:creationId xmlns:p14="http://schemas.microsoft.com/office/powerpoint/2010/main" val="1705543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17431" y="1300855"/>
            <a:ext cx="9601200" cy="4510088"/>
          </a:xfrm>
        </p:spPr>
        <p:txBody>
          <a:bodyPr>
            <a:noAutofit/>
          </a:bodyPr>
          <a:lstStyle/>
          <a:p>
            <a:pPr marL="457200" indent="-457200">
              <a:buFont typeface="+mj-lt"/>
              <a:buAutoNum type="arabicPeriod" startAt="7"/>
            </a:pPr>
            <a:r>
              <a:rPr lang="en-US" sz="2800" b="1" dirty="0" smtClean="0"/>
              <a:t>Cause and effect are not closely related in time and space. </a:t>
            </a:r>
          </a:p>
          <a:p>
            <a:pPr marL="457200" indent="-457200">
              <a:buFont typeface="+mj-lt"/>
              <a:buAutoNum type="arabicPeriod" startAt="7"/>
            </a:pPr>
            <a:r>
              <a:rPr lang="en-US" sz="2800" b="1" dirty="0" smtClean="0"/>
              <a:t> Small changes can produce big results -- but the areas of highest leverage are often the least obvious. </a:t>
            </a:r>
          </a:p>
          <a:p>
            <a:pPr marL="457200" indent="-457200">
              <a:buFont typeface="+mj-lt"/>
              <a:buAutoNum type="arabicPeriod" startAt="7"/>
            </a:pPr>
            <a:r>
              <a:rPr lang="en-US" sz="2800" b="1" dirty="0" smtClean="0"/>
              <a:t>You can have your cake and eat it too -- but not at once. </a:t>
            </a:r>
          </a:p>
          <a:p>
            <a:pPr marL="457200" indent="-457200">
              <a:buFont typeface="+mj-lt"/>
              <a:buAutoNum type="arabicPeriod" startAt="7"/>
            </a:pPr>
            <a:r>
              <a:rPr lang="en-US" sz="2800" b="1" dirty="0" smtClean="0"/>
              <a:t> Dividing an elephant in half does not produce two small  	elephants. </a:t>
            </a:r>
          </a:p>
          <a:p>
            <a:pPr marL="457200" indent="-457200">
              <a:buFont typeface="+mj-lt"/>
              <a:buAutoNum type="arabicPeriod" startAt="7"/>
            </a:pPr>
            <a:r>
              <a:rPr lang="en-US" sz="2800" b="1" dirty="0" smtClean="0"/>
              <a:t> There is no blame.</a:t>
            </a:r>
            <a:endParaRPr lang="en-US" sz="2800" b="1" dirty="0"/>
          </a:p>
        </p:txBody>
      </p:sp>
    </p:spTree>
    <p:extLst>
      <p:ext uri="{BB962C8B-B14F-4D97-AF65-F5344CB8AC3E}">
        <p14:creationId xmlns:p14="http://schemas.microsoft.com/office/powerpoint/2010/main" val="821088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TIME…</a:t>
            </a:r>
          </a:p>
        </p:txBody>
      </p:sp>
      <p:sp>
        <p:nvSpPr>
          <p:cNvPr id="3" name="Content Placeholder 2"/>
          <p:cNvSpPr>
            <a:spLocks noGrp="1"/>
          </p:cNvSpPr>
          <p:nvPr>
            <p:ph idx="1"/>
          </p:nvPr>
        </p:nvSpPr>
        <p:spPr>
          <a:xfrm>
            <a:off x="1295402" y="2969056"/>
            <a:ext cx="9601196" cy="3318936"/>
          </a:xfrm>
        </p:spPr>
        <p:txBody>
          <a:bodyPr>
            <a:normAutofit/>
          </a:bodyPr>
          <a:lstStyle/>
          <a:p>
            <a:pPr algn="ctr"/>
            <a:r>
              <a:rPr lang="en-US" sz="4000" dirty="0" smtClean="0">
                <a:hlinkClick r:id="rId2"/>
              </a:rPr>
              <a:t>Click here !!!</a:t>
            </a:r>
            <a:endParaRPr lang="en-US" sz="4000" dirty="0"/>
          </a:p>
        </p:txBody>
      </p:sp>
    </p:spTree>
    <p:extLst>
      <p:ext uri="{BB962C8B-B14F-4D97-AF65-F5344CB8AC3E}">
        <p14:creationId xmlns:p14="http://schemas.microsoft.com/office/powerpoint/2010/main" val="1265856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282" y="1752606"/>
            <a:ext cx="9401577" cy="1822514"/>
          </a:xfrm>
        </p:spPr>
        <p:txBody>
          <a:bodyPr/>
          <a:lstStyle/>
          <a:p>
            <a:r>
              <a:rPr lang="en-US" dirty="0" smtClean="0"/>
              <a:t> </a:t>
            </a:r>
            <a:endParaRPr lang="en-US" dirty="0"/>
          </a:p>
        </p:txBody>
      </p:sp>
      <p:sp>
        <p:nvSpPr>
          <p:cNvPr id="3" name="Text Placeholder 2"/>
          <p:cNvSpPr>
            <a:spLocks noGrp="1"/>
          </p:cNvSpPr>
          <p:nvPr>
            <p:ph type="body" idx="1"/>
          </p:nvPr>
        </p:nvSpPr>
        <p:spPr>
          <a:xfrm>
            <a:off x="727179" y="4103629"/>
            <a:ext cx="10735018" cy="1292619"/>
          </a:xfrm>
        </p:spPr>
        <p:txBody>
          <a:bodyPr>
            <a:noAutofit/>
          </a:bodyPr>
          <a:lstStyle/>
          <a:p>
            <a:r>
              <a:rPr lang="en-US" sz="4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Understanding and developing our own Leadership styles</a:t>
            </a:r>
            <a:endPar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Rectangle 3"/>
          <p:cNvSpPr/>
          <p:nvPr/>
        </p:nvSpPr>
        <p:spPr>
          <a:xfrm>
            <a:off x="1581248" y="1740533"/>
            <a:ext cx="882344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What kind of leader are </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you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890290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88853" y="1755206"/>
            <a:ext cx="9601200" cy="3317875"/>
          </a:xfrm>
        </p:spPr>
        <p:txBody>
          <a:bodyPr>
            <a:normAutofit/>
          </a:bodyPr>
          <a:lstStyle/>
          <a:p>
            <a:r>
              <a:rPr lang="en-US" sz="3600" b="1" dirty="0"/>
              <a:t>In short, a school as learning </a:t>
            </a:r>
            <a:r>
              <a:rPr lang="en-US" sz="3600" b="1" dirty="0" smtClean="0"/>
              <a:t>organization </a:t>
            </a:r>
            <a:r>
              <a:rPr lang="en-US" sz="3600" b="1" dirty="0"/>
              <a:t>has the capacity to change and adapt routinely to new environments and circumstances as its members, individually and together, learn their way to </a:t>
            </a:r>
            <a:r>
              <a:rPr lang="en-US" sz="3600" b="1" dirty="0" smtClean="0"/>
              <a:t>realizing </a:t>
            </a:r>
            <a:r>
              <a:rPr lang="en-US" sz="3600" b="1" dirty="0"/>
              <a:t>their vision.</a:t>
            </a:r>
            <a:endParaRPr lang="en-IN" sz="3600" b="1" dirty="0"/>
          </a:p>
        </p:txBody>
      </p:sp>
    </p:spTree>
    <p:extLst>
      <p:ext uri="{BB962C8B-B14F-4D97-AF65-F5344CB8AC3E}">
        <p14:creationId xmlns:p14="http://schemas.microsoft.com/office/powerpoint/2010/main" val="1562839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467106"/>
          </a:xfrm>
        </p:spPr>
        <p:txBody>
          <a:bodyPr>
            <a:normAutofit fontScale="90000"/>
          </a:bodyPr>
          <a:lstStyle/>
          <a:p>
            <a:r>
              <a:rPr lang="en-US" sz="3600" dirty="0"/>
              <a:t>BUT BEFORE THAT….LET’S SEE THE TYPES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0810" y="1376302"/>
            <a:ext cx="6690379" cy="4992052"/>
          </a:xfrm>
        </p:spPr>
      </p:pic>
    </p:spTree>
    <p:extLst>
      <p:ext uri="{BB962C8B-B14F-4D97-AF65-F5344CB8AC3E}">
        <p14:creationId xmlns:p14="http://schemas.microsoft.com/office/powerpoint/2010/main" val="1548687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885" y="905813"/>
            <a:ext cx="8242882" cy="5072543"/>
          </a:xfrm>
          <a:prstGeom prst="rect">
            <a:avLst/>
          </a:prstGeom>
        </p:spPr>
      </p:pic>
    </p:spTree>
    <p:extLst>
      <p:ext uri="{BB962C8B-B14F-4D97-AF65-F5344CB8AC3E}">
        <p14:creationId xmlns:p14="http://schemas.microsoft.com/office/powerpoint/2010/main" val="656692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3183"/>
            <a:ext cx="8229600" cy="6858000"/>
          </a:xfrm>
          <a:prstGeom prst="rect">
            <a:avLst/>
          </a:prstGeom>
        </p:spPr>
      </p:pic>
    </p:spTree>
    <p:extLst>
      <p:ext uri="{BB962C8B-B14F-4D97-AF65-F5344CB8AC3E}">
        <p14:creationId xmlns:p14="http://schemas.microsoft.com/office/powerpoint/2010/main" val="3480423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59854" y="720949"/>
            <a:ext cx="10573554" cy="5435152"/>
          </a:xfrm>
        </p:spPr>
        <p:txBody>
          <a:bodyPr>
            <a:normAutofit fontScale="92500" lnSpcReduction="10000"/>
          </a:bodyPr>
          <a:lstStyle/>
          <a:p>
            <a:pPr marL="0" indent="0" algn="ctr">
              <a:buNone/>
            </a:pPr>
            <a:r>
              <a:rPr lang="en-US" sz="3000" b="1" u="sng" dirty="0" smtClean="0">
                <a:solidFill>
                  <a:srgbClr val="C00000"/>
                </a:solidFill>
              </a:rPr>
              <a:t>The Six Styles of Leadership </a:t>
            </a:r>
            <a:endParaRPr lang="en-US" sz="3000" b="1" u="sng" dirty="0">
              <a:solidFill>
                <a:srgbClr val="C00000"/>
              </a:solidFill>
            </a:endParaRPr>
          </a:p>
          <a:p>
            <a:r>
              <a:rPr lang="en-US" b="1" dirty="0" smtClean="0"/>
              <a:t>Visionary</a:t>
            </a:r>
            <a:r>
              <a:rPr lang="en-US" b="1" dirty="0"/>
              <a:t> — mobilize people toward a </a:t>
            </a:r>
            <a:r>
              <a:rPr lang="en-US" b="1" dirty="0" smtClean="0"/>
              <a:t>vision. Works </a:t>
            </a:r>
            <a:r>
              <a:rPr lang="en-US" b="1" dirty="0"/>
              <a:t>best when a clear direction or change is needed.</a:t>
            </a:r>
            <a:br>
              <a:rPr lang="en-US" b="1" dirty="0"/>
            </a:br>
            <a:r>
              <a:rPr lang="en-US" b="1" dirty="0"/>
              <a:t>Most positive climate.</a:t>
            </a:r>
          </a:p>
          <a:p>
            <a:r>
              <a:rPr lang="en-US" b="1" dirty="0"/>
              <a:t>Coaching — develop people for the </a:t>
            </a:r>
            <a:r>
              <a:rPr lang="en-US" b="1" dirty="0" smtClean="0"/>
              <a:t>future. Works </a:t>
            </a:r>
            <a:r>
              <a:rPr lang="en-US" b="1" dirty="0"/>
              <a:t>best when helping people and building long-term </a:t>
            </a:r>
            <a:r>
              <a:rPr lang="en-US" b="1" dirty="0" smtClean="0"/>
              <a:t>strength. Positive </a:t>
            </a:r>
            <a:r>
              <a:rPr lang="en-US" b="1" dirty="0"/>
              <a:t>climate.</a:t>
            </a:r>
          </a:p>
          <a:p>
            <a:r>
              <a:rPr lang="en-US" b="1" dirty="0"/>
              <a:t>Affiliative — create emotional bonds and </a:t>
            </a:r>
            <a:r>
              <a:rPr lang="en-US" b="1" dirty="0" smtClean="0"/>
              <a:t>harmony. Works </a:t>
            </a:r>
            <a:r>
              <a:rPr lang="en-US" b="1" dirty="0"/>
              <a:t>best to heal rifts in teams or motivate people in stressful </a:t>
            </a:r>
            <a:r>
              <a:rPr lang="en-US" b="1" dirty="0" smtClean="0"/>
              <a:t>times. Positive </a:t>
            </a:r>
            <a:r>
              <a:rPr lang="en-US" b="1" dirty="0"/>
              <a:t>climate.</a:t>
            </a:r>
          </a:p>
          <a:p>
            <a:r>
              <a:rPr lang="en-US" b="1" dirty="0"/>
              <a:t>Democratic — build consensus through </a:t>
            </a:r>
            <a:r>
              <a:rPr lang="en-US" b="1" dirty="0" smtClean="0"/>
              <a:t>participation. Works </a:t>
            </a:r>
            <a:r>
              <a:rPr lang="en-US" b="1" dirty="0"/>
              <a:t>best to create consensus or get </a:t>
            </a:r>
            <a:r>
              <a:rPr lang="en-US" b="1" dirty="0" smtClean="0"/>
              <a:t>input. Positive </a:t>
            </a:r>
            <a:r>
              <a:rPr lang="en-US" b="1" dirty="0"/>
              <a:t>climate.</a:t>
            </a:r>
          </a:p>
          <a:p>
            <a:r>
              <a:rPr lang="en-US" b="1" dirty="0"/>
              <a:t>Pacesetting — expect excellence and </a:t>
            </a:r>
            <a:r>
              <a:rPr lang="en-US" b="1" dirty="0" smtClean="0"/>
              <a:t>self-direction. Works </a:t>
            </a:r>
            <a:r>
              <a:rPr lang="en-US" b="1" dirty="0"/>
              <a:t>best to get quick results from a highly competent </a:t>
            </a:r>
            <a:r>
              <a:rPr lang="en-US" b="1" dirty="0" smtClean="0"/>
              <a:t>team. Negative </a:t>
            </a:r>
            <a:r>
              <a:rPr lang="en-US" b="1" dirty="0"/>
              <a:t>climate.</a:t>
            </a:r>
          </a:p>
          <a:p>
            <a:r>
              <a:rPr lang="en-US" b="1" dirty="0"/>
              <a:t>Commanding — demand immediate </a:t>
            </a:r>
            <a:r>
              <a:rPr lang="en-US" b="1" dirty="0" smtClean="0"/>
              <a:t>compliance. Works </a:t>
            </a:r>
            <a:r>
              <a:rPr lang="en-US" b="1" dirty="0"/>
              <a:t>best in crisis or with problematic </a:t>
            </a:r>
            <a:r>
              <a:rPr lang="en-US" b="1" dirty="0" smtClean="0"/>
              <a:t>people. Negative </a:t>
            </a:r>
            <a:r>
              <a:rPr lang="en-US" b="1" dirty="0"/>
              <a:t>climate.</a:t>
            </a:r>
          </a:p>
          <a:p>
            <a:endParaRPr lang="en-US" dirty="0"/>
          </a:p>
        </p:txBody>
      </p:sp>
    </p:spTree>
    <p:extLst>
      <p:ext uri="{BB962C8B-B14F-4D97-AF65-F5344CB8AC3E}">
        <p14:creationId xmlns:p14="http://schemas.microsoft.com/office/powerpoint/2010/main" val="4100877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100" b="12353"/>
          <a:stretch/>
        </p:blipFill>
        <p:spPr>
          <a:xfrm>
            <a:off x="615532" y="0"/>
            <a:ext cx="11292075" cy="6858000"/>
          </a:xfrm>
          <a:prstGeom prst="rect">
            <a:avLst/>
          </a:prstGeom>
        </p:spPr>
      </p:pic>
    </p:spTree>
    <p:extLst>
      <p:ext uri="{BB962C8B-B14F-4D97-AF65-F5344CB8AC3E}">
        <p14:creationId xmlns:p14="http://schemas.microsoft.com/office/powerpoint/2010/main" val="1287499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0596" y="955011"/>
            <a:ext cx="7381741" cy="4911318"/>
          </a:xfrm>
          <a:prstGeom prst="rect">
            <a:avLst/>
          </a:prstGeom>
        </p:spPr>
      </p:pic>
    </p:spTree>
    <p:extLst>
      <p:ext uri="{BB962C8B-B14F-4D97-AF65-F5344CB8AC3E}">
        <p14:creationId xmlns:p14="http://schemas.microsoft.com/office/powerpoint/2010/main" val="26173314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283" y="995023"/>
            <a:ext cx="8297433" cy="4867954"/>
          </a:xfrm>
          <a:prstGeom prst="rect">
            <a:avLst/>
          </a:prstGeom>
        </p:spPr>
      </p:pic>
    </p:spTree>
    <p:extLst>
      <p:ext uri="{BB962C8B-B14F-4D97-AF65-F5344CB8AC3E}">
        <p14:creationId xmlns:p14="http://schemas.microsoft.com/office/powerpoint/2010/main" val="195635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730" y="149964"/>
            <a:ext cx="9210609" cy="6587720"/>
          </a:xfrm>
          <a:prstGeom prst="rect">
            <a:avLst/>
          </a:prstGeom>
        </p:spPr>
      </p:pic>
    </p:spTree>
    <p:extLst>
      <p:ext uri="{BB962C8B-B14F-4D97-AF65-F5344CB8AC3E}">
        <p14:creationId xmlns:p14="http://schemas.microsoft.com/office/powerpoint/2010/main" val="4073469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8704" y="1218891"/>
            <a:ext cx="8354591" cy="4420217"/>
          </a:xfrm>
          <a:prstGeom prst="rect">
            <a:avLst/>
          </a:prstGeom>
        </p:spPr>
      </p:pic>
    </p:spTree>
    <p:extLst>
      <p:ext uri="{BB962C8B-B14F-4D97-AF65-F5344CB8AC3E}">
        <p14:creationId xmlns:p14="http://schemas.microsoft.com/office/powerpoint/2010/main" val="2806912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8000" y="1925053"/>
            <a:ext cx="5944318" cy="2871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 </a:t>
            </a:r>
            <a:endParaRPr lang="en-US" sz="3200" dirty="0"/>
          </a:p>
        </p:txBody>
      </p:sp>
      <p:sp>
        <p:nvSpPr>
          <p:cNvPr id="3" name="Rectangle 2"/>
          <p:cNvSpPr/>
          <p:nvPr/>
        </p:nvSpPr>
        <p:spPr>
          <a:xfrm>
            <a:off x="3488438" y="2758788"/>
            <a:ext cx="5343459" cy="1754326"/>
          </a:xfrm>
          <a:prstGeom prst="rect">
            <a:avLst/>
          </a:prstGeom>
          <a:noFill/>
        </p:spPr>
        <p:txBody>
          <a:bodyPr wrap="squar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Transformational Leader</a:t>
            </a:r>
            <a:endParaRPr lang="en-US" sz="5400"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4" name="Rounded Rectangle 3"/>
          <p:cNvSpPr/>
          <p:nvPr/>
        </p:nvSpPr>
        <p:spPr>
          <a:xfrm>
            <a:off x="723332" y="879739"/>
            <a:ext cx="2654249" cy="70585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Customer</a:t>
            </a:r>
            <a:endParaRPr lang="en-US" sz="2800" dirty="0"/>
          </a:p>
        </p:txBody>
      </p:sp>
      <p:sp>
        <p:nvSpPr>
          <p:cNvPr id="5" name="Rounded Rectangle 4"/>
          <p:cNvSpPr/>
          <p:nvPr/>
        </p:nvSpPr>
        <p:spPr>
          <a:xfrm>
            <a:off x="723331" y="5136052"/>
            <a:ext cx="2654249" cy="70585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Suppliers</a:t>
            </a:r>
            <a:endParaRPr lang="en-US" sz="2800" dirty="0"/>
          </a:p>
        </p:txBody>
      </p:sp>
      <p:sp>
        <p:nvSpPr>
          <p:cNvPr id="6" name="Rounded Rectangle 5"/>
          <p:cNvSpPr/>
          <p:nvPr/>
        </p:nvSpPr>
        <p:spPr>
          <a:xfrm>
            <a:off x="3622583" y="5136052"/>
            <a:ext cx="2654249" cy="70585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smtClean="0"/>
              <a:t>Competition </a:t>
            </a:r>
            <a:endParaRPr lang="en-US" sz="2800" dirty="0"/>
          </a:p>
        </p:txBody>
      </p:sp>
      <p:sp>
        <p:nvSpPr>
          <p:cNvPr id="7" name="Rounded Rectangle 6"/>
          <p:cNvSpPr/>
          <p:nvPr/>
        </p:nvSpPr>
        <p:spPr>
          <a:xfrm>
            <a:off x="4761572" y="935723"/>
            <a:ext cx="2654249" cy="70585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Environment</a:t>
            </a:r>
            <a:endParaRPr lang="en-US" sz="2800" dirty="0"/>
          </a:p>
        </p:txBody>
      </p:sp>
      <p:sp>
        <p:nvSpPr>
          <p:cNvPr id="8" name="Rounded Rectangle 7"/>
          <p:cNvSpPr/>
          <p:nvPr/>
        </p:nvSpPr>
        <p:spPr>
          <a:xfrm>
            <a:off x="8799813" y="4993922"/>
            <a:ext cx="2654249" cy="70585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smtClean="0"/>
              <a:t>Market Place</a:t>
            </a:r>
            <a:endParaRPr lang="en-US" sz="2800" dirty="0"/>
          </a:p>
        </p:txBody>
      </p:sp>
      <p:sp>
        <p:nvSpPr>
          <p:cNvPr id="9" name="Rounded Rectangle 8"/>
          <p:cNvSpPr/>
          <p:nvPr/>
        </p:nvSpPr>
        <p:spPr>
          <a:xfrm>
            <a:off x="8851229" y="3807261"/>
            <a:ext cx="2654249" cy="70585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smtClean="0"/>
              <a:t>Global</a:t>
            </a:r>
            <a:endParaRPr lang="en-US" sz="2800" dirty="0"/>
          </a:p>
        </p:txBody>
      </p:sp>
      <p:sp>
        <p:nvSpPr>
          <p:cNvPr id="10" name="Rounded Rectangle 9"/>
          <p:cNvSpPr/>
          <p:nvPr/>
        </p:nvSpPr>
        <p:spPr>
          <a:xfrm>
            <a:off x="8843568" y="2125579"/>
            <a:ext cx="2654249" cy="70585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Society</a:t>
            </a:r>
            <a:endParaRPr lang="en-US" sz="2800" dirty="0"/>
          </a:p>
        </p:txBody>
      </p:sp>
      <p:sp>
        <p:nvSpPr>
          <p:cNvPr id="11" name="Rounded Rectangle 10"/>
          <p:cNvSpPr/>
          <p:nvPr/>
        </p:nvSpPr>
        <p:spPr>
          <a:xfrm>
            <a:off x="8799812" y="802332"/>
            <a:ext cx="2654249" cy="70585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Stock holders</a:t>
            </a:r>
            <a:endParaRPr lang="en-US" sz="2800" dirty="0"/>
          </a:p>
        </p:txBody>
      </p:sp>
      <p:sp>
        <p:nvSpPr>
          <p:cNvPr id="12" name="Rounded Rectangle 11"/>
          <p:cNvSpPr/>
          <p:nvPr/>
        </p:nvSpPr>
        <p:spPr>
          <a:xfrm>
            <a:off x="757423" y="1951756"/>
            <a:ext cx="2654249" cy="70585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Employee</a:t>
            </a:r>
            <a:endParaRPr lang="en-US" sz="2800" dirty="0"/>
          </a:p>
        </p:txBody>
      </p:sp>
      <p:sp>
        <p:nvSpPr>
          <p:cNvPr id="13" name="Rounded Rectangle 12"/>
          <p:cNvSpPr/>
          <p:nvPr/>
        </p:nvSpPr>
        <p:spPr>
          <a:xfrm>
            <a:off x="723333" y="4064035"/>
            <a:ext cx="2654249" cy="70585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dirty="0" smtClean="0"/>
              <a:t>Government </a:t>
            </a:r>
            <a:endParaRPr lang="en-US" sz="3200" dirty="0"/>
          </a:p>
        </p:txBody>
      </p:sp>
      <p:sp>
        <p:nvSpPr>
          <p:cNvPr id="15" name="Rounded Rectangle 14"/>
          <p:cNvSpPr/>
          <p:nvPr/>
        </p:nvSpPr>
        <p:spPr>
          <a:xfrm>
            <a:off x="6600578" y="5080068"/>
            <a:ext cx="2014033" cy="70585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Community</a:t>
            </a:r>
            <a:endParaRPr lang="en-US" sz="2800" dirty="0"/>
          </a:p>
        </p:txBody>
      </p:sp>
      <p:cxnSp>
        <p:nvCxnSpPr>
          <p:cNvPr id="21" name="Curved Connector 20"/>
          <p:cNvCxnSpPr>
            <a:endCxn id="4" idx="3"/>
          </p:cNvCxnSpPr>
          <p:nvPr/>
        </p:nvCxnSpPr>
        <p:spPr>
          <a:xfrm rot="10800000">
            <a:off x="3377581" y="1232667"/>
            <a:ext cx="1066082" cy="89291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endCxn id="11" idx="1"/>
          </p:cNvCxnSpPr>
          <p:nvPr/>
        </p:nvCxnSpPr>
        <p:spPr>
          <a:xfrm rot="5400000" flipH="1" flipV="1">
            <a:off x="7841051" y="1287134"/>
            <a:ext cx="1090636" cy="82688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10800000">
            <a:off x="3377581" y="1951757"/>
            <a:ext cx="777325" cy="29413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0800000">
            <a:off x="3488438" y="4513114"/>
            <a:ext cx="666468" cy="12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10800000" flipV="1">
            <a:off x="3048000" y="4769888"/>
            <a:ext cx="1844842" cy="31018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0800000" flipV="1">
            <a:off x="5277854" y="4796590"/>
            <a:ext cx="866273" cy="28347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rot="5400000">
            <a:off x="7379532" y="4399743"/>
            <a:ext cx="772599" cy="70001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rot="16200000" flipH="1">
            <a:off x="8264046" y="4407780"/>
            <a:ext cx="933020" cy="52352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2" idx="6"/>
          </p:cNvCxnSpPr>
          <p:nvPr/>
        </p:nvCxnSpPr>
        <p:spPr>
          <a:xfrm>
            <a:off x="8992318" y="3360822"/>
            <a:ext cx="1370882" cy="44643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flipV="1">
            <a:off x="8468794" y="2245895"/>
            <a:ext cx="331018" cy="22458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p:nvPr/>
        </p:nvCxnSpPr>
        <p:spPr>
          <a:xfrm rot="10800000">
            <a:off x="6276832" y="1641576"/>
            <a:ext cx="323746" cy="31018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591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actions needed to transform schools into learning </a:t>
            </a:r>
            <a:r>
              <a:rPr lang="en-US" dirty="0" smtClean="0"/>
              <a:t>organizations: </a:t>
            </a:r>
            <a:r>
              <a:rPr lang="en-US" dirty="0"/>
              <a:t>an overview</a:t>
            </a:r>
            <a:endParaRPr lang="en-IN" dirty="0"/>
          </a:p>
        </p:txBody>
      </p:sp>
      <p:sp>
        <p:nvSpPr>
          <p:cNvPr id="3" name="Content Placeholder 2"/>
          <p:cNvSpPr>
            <a:spLocks noGrp="1"/>
          </p:cNvSpPr>
          <p:nvPr>
            <p:ph idx="1"/>
          </p:nvPr>
        </p:nvSpPr>
        <p:spPr/>
        <p:txBody>
          <a:bodyPr>
            <a:normAutofit fontScale="92500" lnSpcReduction="10000"/>
          </a:bodyPr>
          <a:lstStyle/>
          <a:p>
            <a:r>
              <a:rPr lang="en-US" dirty="0"/>
              <a:t>A shared and inclusive vision aims to enhance the learning experiences and outcomes of all students </a:t>
            </a:r>
            <a:endParaRPr lang="en-US" dirty="0" smtClean="0"/>
          </a:p>
          <a:p>
            <a:r>
              <a:rPr lang="en-US" dirty="0" smtClean="0"/>
              <a:t> </a:t>
            </a:r>
            <a:r>
              <a:rPr lang="en-US" dirty="0"/>
              <a:t>The vision focuses on a broad range of learning outcomes, encompasses both the present and the future, and is inspiring and motivating </a:t>
            </a:r>
            <a:endParaRPr lang="en-US" dirty="0" smtClean="0"/>
          </a:p>
          <a:p>
            <a:r>
              <a:rPr lang="en-US" dirty="0" smtClean="0"/>
              <a:t> </a:t>
            </a:r>
            <a:r>
              <a:rPr lang="en-US" dirty="0"/>
              <a:t>Learning and teaching are oriented towards </a:t>
            </a:r>
            <a:r>
              <a:rPr lang="en-US" dirty="0" smtClean="0"/>
              <a:t>realizing </a:t>
            </a:r>
            <a:r>
              <a:rPr lang="en-US" dirty="0"/>
              <a:t>the vision </a:t>
            </a:r>
            <a:endParaRPr lang="en-US" dirty="0" smtClean="0"/>
          </a:p>
          <a:p>
            <a:r>
              <a:rPr lang="en-US" dirty="0" smtClean="0"/>
              <a:t> </a:t>
            </a:r>
            <a:r>
              <a:rPr lang="en-US" dirty="0"/>
              <a:t>Vision is the outcome of a process involving all staff </a:t>
            </a:r>
            <a:endParaRPr lang="en-US" dirty="0" smtClean="0"/>
          </a:p>
          <a:p>
            <a:r>
              <a:rPr lang="en-US" dirty="0" smtClean="0"/>
              <a:t>Students</a:t>
            </a:r>
            <a:r>
              <a:rPr lang="en-US" dirty="0"/>
              <a:t>, parents, the external community and other partners are invited to contribute to the school’s vision D</a:t>
            </a:r>
            <a:endParaRPr lang="en-IN" dirty="0"/>
          </a:p>
        </p:txBody>
      </p:sp>
    </p:spTree>
    <p:extLst>
      <p:ext uri="{BB962C8B-B14F-4D97-AF65-F5344CB8AC3E}">
        <p14:creationId xmlns:p14="http://schemas.microsoft.com/office/powerpoint/2010/main" val="854261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042" y="0"/>
            <a:ext cx="6841958" cy="6827704"/>
          </a:xfrm>
          <a:prstGeom prst="rect">
            <a:avLst/>
          </a:prstGeom>
        </p:spPr>
      </p:pic>
    </p:spTree>
    <p:extLst>
      <p:ext uri="{BB962C8B-B14F-4D97-AF65-F5344CB8AC3E}">
        <p14:creationId xmlns:p14="http://schemas.microsoft.com/office/powerpoint/2010/main" val="41929746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189" b="2434"/>
          <a:stretch/>
        </p:blipFill>
        <p:spPr>
          <a:xfrm>
            <a:off x="1116427" y="-1"/>
            <a:ext cx="9695951" cy="6870141"/>
          </a:xfrm>
          <a:prstGeom prst="rect">
            <a:avLst/>
          </a:prstGeom>
        </p:spPr>
      </p:pic>
    </p:spTree>
    <p:extLst>
      <p:ext uri="{BB962C8B-B14F-4D97-AF65-F5344CB8AC3E}">
        <p14:creationId xmlns:p14="http://schemas.microsoft.com/office/powerpoint/2010/main" val="1854154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GENERAL TREND OF LEADERSHIP STYLES </a:t>
            </a:r>
          </a:p>
        </p:txBody>
      </p:sp>
      <p:sp>
        <p:nvSpPr>
          <p:cNvPr id="3" name="Content Placeholder 2"/>
          <p:cNvSpPr>
            <a:spLocks noGrp="1"/>
          </p:cNvSpPr>
          <p:nvPr>
            <p:ph idx="1"/>
          </p:nvPr>
        </p:nvSpPr>
        <p:spPr>
          <a:xfrm>
            <a:off x="1295402" y="2476721"/>
            <a:ext cx="9601196" cy="3318936"/>
          </a:xfrm>
        </p:spPr>
        <p:txBody>
          <a:bodyPr>
            <a:noAutofit/>
          </a:bodyPr>
          <a:lstStyle/>
          <a:p>
            <a:r>
              <a:rPr lang="en-US" sz="2800" b="1" dirty="0"/>
              <a:t> In October last year, Grant Thornton, a global Business Accounting firm surveyed 3500 business leaders across 45 economies through the International Business Report (IBR) </a:t>
            </a:r>
            <a:endParaRPr lang="en-US" sz="2800" b="1" dirty="0" smtClean="0"/>
          </a:p>
          <a:p>
            <a:r>
              <a:rPr lang="en-US" sz="2800" b="1" dirty="0" smtClean="0"/>
              <a:t>It </a:t>
            </a:r>
            <a:r>
              <a:rPr lang="en-US" sz="2800" b="1" dirty="0"/>
              <a:t>was conducted to understand what good leadership meant around the world </a:t>
            </a:r>
            <a:endParaRPr lang="en-US" sz="2800" b="1" dirty="0" smtClean="0"/>
          </a:p>
          <a:p>
            <a:r>
              <a:rPr lang="en-US" sz="2800" b="1" dirty="0" smtClean="0"/>
              <a:t> </a:t>
            </a:r>
            <a:r>
              <a:rPr lang="en-US" sz="2800" b="1" dirty="0"/>
              <a:t>Respondents were asked a range of questions: from whether they have ever used a coach to what they think are the most attributes in</a:t>
            </a:r>
          </a:p>
        </p:txBody>
      </p:sp>
    </p:spTree>
    <p:extLst>
      <p:ext uri="{BB962C8B-B14F-4D97-AF65-F5344CB8AC3E}">
        <p14:creationId xmlns:p14="http://schemas.microsoft.com/office/powerpoint/2010/main" val="812228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t>
            </a:r>
            <a:r>
              <a:rPr lang="en-US" dirty="0" smtClean="0"/>
              <a:t>1  </a:t>
            </a:r>
            <a:endParaRPr lang="en-US" dirty="0"/>
          </a:p>
        </p:txBody>
      </p:sp>
      <p:sp>
        <p:nvSpPr>
          <p:cNvPr id="3" name="Content Placeholder 2"/>
          <p:cNvSpPr>
            <a:spLocks noGrp="1"/>
          </p:cNvSpPr>
          <p:nvPr>
            <p:ph idx="1"/>
          </p:nvPr>
        </p:nvSpPr>
        <p:spPr>
          <a:xfrm>
            <a:off x="1295402" y="2401657"/>
            <a:ext cx="9601196" cy="3318936"/>
          </a:xfrm>
        </p:spPr>
        <p:txBody>
          <a:bodyPr>
            <a:noAutofit/>
          </a:bodyPr>
          <a:lstStyle/>
          <a:p>
            <a:r>
              <a:rPr lang="en-US" sz="2800" b="1" dirty="0"/>
              <a:t>Two distinct types of leader emerged from the research; </a:t>
            </a:r>
            <a:endParaRPr lang="en-US" sz="2800" b="1" dirty="0" smtClean="0"/>
          </a:p>
          <a:p>
            <a:pPr marL="457200" indent="-457200">
              <a:buFont typeface="+mj-lt"/>
              <a:buAutoNum type="arabicPeriod"/>
            </a:pPr>
            <a:r>
              <a:rPr lang="en-US" sz="2800" b="1" dirty="0" smtClean="0"/>
              <a:t>Modernists</a:t>
            </a:r>
            <a:r>
              <a:rPr lang="en-US" sz="2800" b="1" dirty="0"/>
              <a:t>: in emerging markets like Brazil, Thailand, The Philippines and Vietnam saw leaders who were much more open to drawing on their intuition and  their creative instincts; </a:t>
            </a:r>
            <a:endParaRPr lang="en-US" sz="2800" b="1" dirty="0" smtClean="0"/>
          </a:p>
          <a:p>
            <a:pPr marL="457200" indent="-457200">
              <a:buFont typeface="+mj-lt"/>
              <a:buAutoNum type="arabicPeriod"/>
            </a:pPr>
            <a:r>
              <a:rPr lang="en-US" sz="2800" b="1" dirty="0" smtClean="0"/>
              <a:t> </a:t>
            </a:r>
            <a:r>
              <a:rPr lang="en-US" sz="2800" b="1" dirty="0"/>
              <a:t>Traditionalists: generally found in the European economies like France, Germany, Spain and the UK where intuition and creative instincts were given less importance.</a:t>
            </a:r>
          </a:p>
        </p:txBody>
      </p:sp>
    </p:spTree>
    <p:extLst>
      <p:ext uri="{BB962C8B-B14F-4D97-AF65-F5344CB8AC3E}">
        <p14:creationId xmlns:p14="http://schemas.microsoft.com/office/powerpoint/2010/main" val="2211514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11442" y="822242"/>
            <a:ext cx="9601200" cy="493210"/>
          </a:xfrm>
        </p:spPr>
        <p:txBody>
          <a:bodyPr>
            <a:normAutofit fontScale="90000"/>
          </a:bodyPr>
          <a:lstStyle/>
          <a:p>
            <a:r>
              <a:rPr lang="en-US" dirty="0"/>
              <a:t>FINDING 2</a:t>
            </a:r>
          </a:p>
        </p:txBody>
      </p:sp>
      <p:sp>
        <p:nvSpPr>
          <p:cNvPr id="3" name="Content Placeholder 2"/>
          <p:cNvSpPr>
            <a:spLocks noGrp="1"/>
          </p:cNvSpPr>
          <p:nvPr>
            <p:ph idx="4294967295"/>
          </p:nvPr>
        </p:nvSpPr>
        <p:spPr>
          <a:xfrm>
            <a:off x="1026695" y="1491916"/>
            <a:ext cx="10170694" cy="4668253"/>
          </a:xfrm>
        </p:spPr>
        <p:txBody>
          <a:bodyPr>
            <a:noAutofit/>
          </a:bodyPr>
          <a:lstStyle/>
          <a:p>
            <a:r>
              <a:rPr lang="en-US" b="1" dirty="0" smtClean="0"/>
              <a:t>So </a:t>
            </a:r>
            <a:r>
              <a:rPr lang="en-US" b="1" dirty="0"/>
              <a:t>the trend we see here is greater openness to coaching, greater emphasis to using creativity and intuition and more willingness to delegate </a:t>
            </a:r>
            <a:endParaRPr lang="en-US" b="1" dirty="0" smtClean="0"/>
          </a:p>
          <a:p>
            <a:r>
              <a:rPr lang="en-US" b="1" dirty="0" smtClean="0"/>
              <a:t> </a:t>
            </a:r>
            <a:r>
              <a:rPr lang="en-US" b="1" dirty="0"/>
              <a:t>Leaders who are more likely to use their intuition or experience to make their decisions and are more open to a range of improvement techniques including setting challenging goals and monitoring progress, leadership skills assessments and developing peer networks are effective. </a:t>
            </a:r>
            <a:endParaRPr lang="en-US" b="1" dirty="0" smtClean="0"/>
          </a:p>
          <a:p>
            <a:r>
              <a:rPr lang="en-US" b="1" dirty="0" smtClean="0"/>
              <a:t> </a:t>
            </a:r>
            <a:r>
              <a:rPr lang="en-US" b="1" dirty="0"/>
              <a:t>Three attributes of good leadership stood out globally and across all regions and sectors: integrity, positive attitude and communication. </a:t>
            </a:r>
            <a:endParaRPr lang="en-US" b="1" dirty="0" smtClean="0"/>
          </a:p>
          <a:p>
            <a:r>
              <a:rPr lang="en-US" b="1" dirty="0" smtClean="0"/>
              <a:t> </a:t>
            </a:r>
            <a:r>
              <a:rPr lang="en-US" b="1" dirty="0"/>
              <a:t>Now that was in support of coaching otherwise called the Transformational leadership style</a:t>
            </a:r>
          </a:p>
        </p:txBody>
      </p:sp>
    </p:spTree>
    <p:extLst>
      <p:ext uri="{BB962C8B-B14F-4D97-AF65-F5344CB8AC3E}">
        <p14:creationId xmlns:p14="http://schemas.microsoft.com/office/powerpoint/2010/main" val="24051976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03158" y="530392"/>
            <a:ext cx="9601200" cy="1304925"/>
          </a:xfrm>
        </p:spPr>
        <p:txBody>
          <a:bodyPr>
            <a:noAutofit/>
          </a:bodyPr>
          <a:lstStyle/>
          <a:p>
            <a:r>
              <a:rPr lang="en-US" sz="3600" b="1" dirty="0"/>
              <a:t>For now my vision is TRANSFORMATIONAL leadership because of the following reasons: </a:t>
            </a:r>
          </a:p>
        </p:txBody>
      </p:sp>
      <p:sp>
        <p:nvSpPr>
          <p:cNvPr id="3" name="Content Placeholder 2"/>
          <p:cNvSpPr>
            <a:spLocks noGrp="1"/>
          </p:cNvSpPr>
          <p:nvPr>
            <p:ph idx="4294967295"/>
          </p:nvPr>
        </p:nvSpPr>
        <p:spPr>
          <a:xfrm>
            <a:off x="691982" y="1658854"/>
            <a:ext cx="10890417" cy="4549441"/>
          </a:xfrm>
        </p:spPr>
        <p:txBody>
          <a:bodyPr>
            <a:noAutofit/>
          </a:bodyPr>
          <a:lstStyle/>
          <a:p>
            <a:r>
              <a:rPr lang="en-US" sz="2000" b="1" dirty="0" smtClean="0"/>
              <a:t>Transformational </a:t>
            </a:r>
            <a:r>
              <a:rPr lang="en-US" sz="2000" b="1" dirty="0"/>
              <a:t>leadership is characterized by a focus on the concerns and needs of followers to develop them into semiautonomous entities that can act to advance the goals of an organization without   the   need   of   constant   direction. </a:t>
            </a:r>
            <a:endParaRPr lang="en-US" sz="2000" b="1" dirty="0" smtClean="0"/>
          </a:p>
          <a:p>
            <a:r>
              <a:rPr lang="en-US" sz="2000" b="1" dirty="0" smtClean="0"/>
              <a:t> </a:t>
            </a:r>
            <a:r>
              <a:rPr lang="en-US" sz="2000" b="1" dirty="0"/>
              <a:t>transformational        style  emphasizes      the    quality    of   the relationship between leader and follower through ethical </a:t>
            </a:r>
            <a:r>
              <a:rPr lang="en-US" sz="2000" b="1" dirty="0" smtClean="0"/>
              <a:t>role modelling</a:t>
            </a:r>
            <a:r>
              <a:rPr lang="en-US" sz="2000" b="1" dirty="0"/>
              <a:t>, motivation and care   for   individual  needs. </a:t>
            </a:r>
            <a:endParaRPr lang="en-US" sz="2000" b="1" dirty="0" smtClean="0"/>
          </a:p>
          <a:p>
            <a:r>
              <a:rPr lang="en-US" sz="2000" b="1" dirty="0" smtClean="0"/>
              <a:t> </a:t>
            </a:r>
            <a:r>
              <a:rPr lang="en-US" sz="2000" b="1" dirty="0"/>
              <a:t>This style has even been compared to a completely selfless or “servant” style of leadership (Stone, Russell, &amp;     Patterson,     2004).    According       to  this   view,    both    transformational        and    servant leadership styles are characterized by role modelling, motivation, encouragement of risk- taking     among      subordinates       and    “individualized     consideration,”        but   that   while     a transformational leader is ultimately concerned with the organization, a servant leader is more   focused  on    the   well-being      of   followers.    </a:t>
            </a:r>
            <a:endParaRPr lang="en-US" sz="2000" b="1" dirty="0" smtClean="0"/>
          </a:p>
          <a:p>
            <a:r>
              <a:rPr lang="en-US" sz="2000" b="1" dirty="0" smtClean="0"/>
              <a:t> </a:t>
            </a:r>
            <a:r>
              <a:rPr lang="en-US" sz="2000" b="1" dirty="0"/>
              <a:t>Yet,    the   overall    intent    of   both transformational and servant leadership is to empower and motivate followers to work autonomously for the success of an organization.</a:t>
            </a:r>
          </a:p>
        </p:txBody>
      </p:sp>
    </p:spTree>
    <p:extLst>
      <p:ext uri="{BB962C8B-B14F-4D97-AF65-F5344CB8AC3E}">
        <p14:creationId xmlns:p14="http://schemas.microsoft.com/office/powerpoint/2010/main" val="34820988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2126" y="870452"/>
            <a:ext cx="9601200" cy="910222"/>
          </a:xfrm>
        </p:spPr>
        <p:txBody>
          <a:bodyPr>
            <a:normAutofit fontScale="90000"/>
          </a:bodyPr>
          <a:lstStyle/>
          <a:p>
            <a:r>
              <a:rPr lang="en-US" sz="3200" dirty="0"/>
              <a:t>For now my vision is TRANSFORMATIONAL leadership because of the following reasons…</a:t>
            </a:r>
            <a:r>
              <a:rPr lang="en-US" sz="3200" dirty="0" err="1"/>
              <a:t>contd</a:t>
            </a:r>
            <a:r>
              <a:rPr lang="en-US" sz="3200" dirty="0"/>
              <a:t> </a:t>
            </a:r>
          </a:p>
        </p:txBody>
      </p:sp>
      <p:sp>
        <p:nvSpPr>
          <p:cNvPr id="3" name="Content Placeholder 2"/>
          <p:cNvSpPr>
            <a:spLocks noGrp="1"/>
          </p:cNvSpPr>
          <p:nvPr>
            <p:ph idx="4294967295"/>
          </p:nvPr>
        </p:nvSpPr>
        <p:spPr>
          <a:xfrm>
            <a:off x="673767" y="1780674"/>
            <a:ext cx="10748211" cy="4379494"/>
          </a:xfrm>
        </p:spPr>
        <p:txBody>
          <a:bodyPr>
            <a:normAutofit fontScale="92500"/>
          </a:bodyPr>
          <a:lstStyle/>
          <a:p>
            <a:pPr algn="just"/>
            <a:r>
              <a:rPr lang="en-US" b="1" dirty="0" smtClean="0"/>
              <a:t>In    </a:t>
            </a:r>
            <a:r>
              <a:rPr lang="en-US" b="1" dirty="0"/>
              <a:t>the   field   of   educational     leadership     studies,    Kirby,    Paradise     and    King   (1992) investigated      the  behaviors       of   exemplary       educational     leaders.    </a:t>
            </a:r>
            <a:endParaRPr lang="en-US" b="1" dirty="0" smtClean="0"/>
          </a:p>
          <a:p>
            <a:pPr algn="just"/>
            <a:r>
              <a:rPr lang="en-US" b="1" dirty="0" smtClean="0"/>
              <a:t>They    </a:t>
            </a:r>
            <a:r>
              <a:rPr lang="en-US" b="1" dirty="0"/>
              <a:t>quantitatively studied     follower     descriptions     of  “extraordinary”       leaders    for   such   characteristics     as charisma      and    intellectual   stimulation.     </a:t>
            </a:r>
            <a:endParaRPr lang="en-US" b="1" dirty="0" smtClean="0"/>
          </a:p>
          <a:p>
            <a:pPr algn="just"/>
            <a:r>
              <a:rPr lang="en-US" b="1" dirty="0" smtClean="0"/>
              <a:t>The   </a:t>
            </a:r>
            <a:r>
              <a:rPr lang="en-US" b="1" dirty="0"/>
              <a:t>findings    suggested     that   leadership     which focuses on the development of subordinates is preferred over educational systems that involve   contingent   reward.   </a:t>
            </a:r>
            <a:endParaRPr lang="en-US" b="1" dirty="0" smtClean="0"/>
          </a:p>
          <a:p>
            <a:pPr algn="just"/>
            <a:r>
              <a:rPr lang="en-US" b="1" dirty="0" smtClean="0"/>
              <a:t>There   </a:t>
            </a:r>
            <a:r>
              <a:rPr lang="en-US" b="1" dirty="0"/>
              <a:t>is   also   a   series   of   studies   showing   that   a  leadership style   emphasizing  decentralized  authority   and   subordinate   development   has   positive influences on school culture and, eventually, learning outcomes.</a:t>
            </a:r>
          </a:p>
        </p:txBody>
      </p:sp>
    </p:spTree>
    <p:extLst>
      <p:ext uri="{BB962C8B-B14F-4D97-AF65-F5344CB8AC3E}">
        <p14:creationId xmlns:p14="http://schemas.microsoft.com/office/powerpoint/2010/main" val="26662058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0830" y="637846"/>
            <a:ext cx="9601200" cy="1303337"/>
          </a:xfrm>
        </p:spPr>
        <p:txBody>
          <a:bodyPr>
            <a:normAutofit/>
          </a:bodyPr>
          <a:lstStyle/>
          <a:p>
            <a:r>
              <a:rPr lang="en-US" sz="3200" dirty="0"/>
              <a:t>For now my vision is TRANSFORMATIONAL leadership because of the following reasons…</a:t>
            </a:r>
            <a:r>
              <a:rPr lang="en-US" sz="3200" dirty="0" err="1"/>
              <a:t>contd</a:t>
            </a:r>
            <a:r>
              <a:rPr lang="en-US" sz="3200" dirty="0"/>
              <a:t> </a:t>
            </a:r>
          </a:p>
        </p:txBody>
      </p:sp>
      <p:sp>
        <p:nvSpPr>
          <p:cNvPr id="3" name="Content Placeholder 2"/>
          <p:cNvSpPr>
            <a:spLocks noGrp="1"/>
          </p:cNvSpPr>
          <p:nvPr>
            <p:ph idx="4294967295"/>
          </p:nvPr>
        </p:nvSpPr>
        <p:spPr>
          <a:xfrm>
            <a:off x="819509" y="1833293"/>
            <a:ext cx="10604500" cy="4348163"/>
          </a:xfrm>
        </p:spPr>
        <p:txBody>
          <a:bodyPr>
            <a:normAutofit lnSpcReduction="10000"/>
          </a:bodyPr>
          <a:lstStyle/>
          <a:p>
            <a:r>
              <a:rPr lang="en-US" sz="2800" b="1" dirty="0"/>
              <a:t>further investigation by </a:t>
            </a:r>
            <a:r>
              <a:rPr lang="en-US" sz="2800" b="1" dirty="0" err="1"/>
              <a:t>Leithwood</a:t>
            </a:r>
            <a:r>
              <a:rPr lang="en-US" sz="2800" b="1" dirty="0"/>
              <a:t> and </a:t>
            </a:r>
            <a:r>
              <a:rPr lang="en-US" sz="2800" b="1" dirty="0" err="1"/>
              <a:t>Mascall</a:t>
            </a:r>
            <a:r>
              <a:rPr lang="en-US" sz="2800" b="1" dirty="0"/>
              <a:t> (2008) of the influence of “collective” leadership on learning outcomes revealed a relationship between the two: </a:t>
            </a:r>
            <a:endParaRPr lang="en-US" sz="2800" b="1" dirty="0" smtClean="0"/>
          </a:p>
          <a:p>
            <a:r>
              <a:rPr lang="en-US" sz="2800" b="1" dirty="0" smtClean="0"/>
              <a:t> </a:t>
            </a:r>
            <a:r>
              <a:rPr lang="en-US" sz="2800" b="1" dirty="0"/>
              <a:t>transformational leadership styles that engender </a:t>
            </a:r>
            <a:r>
              <a:rPr lang="en-US" sz="2800" b="1" dirty="0" smtClean="0"/>
              <a:t>decentralized </a:t>
            </a:r>
            <a:r>
              <a:rPr lang="en-US" sz="2800" b="1" dirty="0"/>
              <a:t>authority and collective responsibility among all stakeholders, including students and parents as well as teachers, had a positive relationship with the level of school achievement. </a:t>
            </a:r>
            <a:endParaRPr lang="en-US" sz="2800" b="1" dirty="0" smtClean="0"/>
          </a:p>
          <a:p>
            <a:r>
              <a:rPr lang="en-US" sz="2800" b="1" dirty="0" smtClean="0"/>
              <a:t> </a:t>
            </a:r>
            <a:r>
              <a:rPr lang="en-US" sz="2800" b="1" dirty="0"/>
              <a:t>Interestingly, the authors also point out that the influence of the principals seems to increase as they allow subordinates more authority. </a:t>
            </a:r>
          </a:p>
        </p:txBody>
      </p:sp>
    </p:spTree>
    <p:extLst>
      <p:ext uri="{BB962C8B-B14F-4D97-AF65-F5344CB8AC3E}">
        <p14:creationId xmlns:p14="http://schemas.microsoft.com/office/powerpoint/2010/main" val="2689157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BUT NOT THE LEAST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1532" y="2494631"/>
            <a:ext cx="4928935" cy="3279982"/>
          </a:xfrm>
        </p:spPr>
      </p:pic>
    </p:spTree>
    <p:extLst>
      <p:ext uri="{BB962C8B-B14F-4D97-AF65-F5344CB8AC3E}">
        <p14:creationId xmlns:p14="http://schemas.microsoft.com/office/powerpoint/2010/main" val="41923059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7136" y="1347082"/>
            <a:ext cx="8839199" cy="3785652"/>
          </a:xfrm>
          <a:prstGeom prst="rect">
            <a:avLst/>
          </a:prstGeom>
          <a:noFill/>
        </p:spPr>
        <p:txBody>
          <a:bodyPr wrap="square" lIns="91440" tIns="45720" rIns="91440" bIns="45720">
            <a:spAutoFit/>
          </a:bodyPr>
          <a:lstStyle/>
          <a:p>
            <a:pPr algn="ctr"/>
            <a:r>
              <a:rPr lang="en-US" sz="8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empus Sans ITC" panose="04020404030D07020202" pitchFamily="82" charset="0"/>
              </a:rPr>
              <a:t>What kind of Leader do you intend to be </a:t>
            </a:r>
            <a:r>
              <a:rPr lang="en-US" sz="80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rPr>
              <a:t>?</a:t>
            </a:r>
            <a:endParaRPr lang="en-U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065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PROMOTING AND SUPPORTING CONTINUOUS PROFESSIONAL LEARNING FOR ALL STAFF</a:t>
            </a:r>
            <a:endParaRPr lang="en-IN" sz="3200" dirty="0"/>
          </a:p>
        </p:txBody>
      </p:sp>
      <p:sp>
        <p:nvSpPr>
          <p:cNvPr id="3" name="Content Placeholder 2"/>
          <p:cNvSpPr>
            <a:spLocks noGrp="1"/>
          </p:cNvSpPr>
          <p:nvPr>
            <p:ph idx="1"/>
          </p:nvPr>
        </p:nvSpPr>
        <p:spPr/>
        <p:txBody>
          <a:bodyPr>
            <a:normAutofit fontScale="77500" lnSpcReduction="20000"/>
          </a:bodyPr>
          <a:lstStyle/>
          <a:p>
            <a:r>
              <a:rPr lang="en-US" dirty="0" smtClean="0"/>
              <a:t>All </a:t>
            </a:r>
            <a:r>
              <a:rPr lang="en-US" dirty="0"/>
              <a:t>staff engage in continuous professional learning </a:t>
            </a:r>
            <a:endParaRPr lang="en-US" dirty="0" smtClean="0"/>
          </a:p>
          <a:p>
            <a:r>
              <a:rPr lang="en-US" dirty="0" smtClean="0"/>
              <a:t> </a:t>
            </a:r>
            <a:r>
              <a:rPr lang="en-US" dirty="0"/>
              <a:t>New staff receive induction and mentoring support </a:t>
            </a:r>
            <a:endParaRPr lang="en-US" dirty="0" smtClean="0"/>
          </a:p>
          <a:p>
            <a:r>
              <a:rPr lang="en-US" dirty="0" smtClean="0"/>
              <a:t> </a:t>
            </a:r>
            <a:r>
              <a:rPr lang="en-US" dirty="0"/>
              <a:t>Professional learning is focused on student learning and school goals </a:t>
            </a:r>
            <a:endParaRPr lang="en-US" dirty="0" smtClean="0"/>
          </a:p>
          <a:p>
            <a:r>
              <a:rPr lang="en-US" dirty="0" smtClean="0"/>
              <a:t> </a:t>
            </a:r>
            <a:r>
              <a:rPr lang="en-US" dirty="0"/>
              <a:t>Staff are fully engaged in identifying the aims and priorities for their own professional learning </a:t>
            </a:r>
            <a:endParaRPr lang="en-US" dirty="0" smtClean="0"/>
          </a:p>
          <a:p>
            <a:r>
              <a:rPr lang="en-US" dirty="0" smtClean="0"/>
              <a:t> </a:t>
            </a:r>
            <a:r>
              <a:rPr lang="en-US" dirty="0"/>
              <a:t>Professional learning challenges thinking as part of changing practice </a:t>
            </a:r>
            <a:endParaRPr lang="en-US" dirty="0" smtClean="0"/>
          </a:p>
          <a:p>
            <a:r>
              <a:rPr lang="en-US" dirty="0" smtClean="0"/>
              <a:t>Professional </a:t>
            </a:r>
            <a:r>
              <a:rPr lang="en-US" dirty="0"/>
              <a:t>learning connects work-based learning and external expertise </a:t>
            </a:r>
            <a:endParaRPr lang="en-US" dirty="0" smtClean="0"/>
          </a:p>
          <a:p>
            <a:r>
              <a:rPr lang="en-US" dirty="0" smtClean="0"/>
              <a:t> </a:t>
            </a:r>
            <a:r>
              <a:rPr lang="en-US" dirty="0"/>
              <a:t>Professional learning is based on assessment and feedback </a:t>
            </a:r>
            <a:endParaRPr lang="en-US" dirty="0" smtClean="0"/>
          </a:p>
          <a:p>
            <a:r>
              <a:rPr lang="en-US" dirty="0" smtClean="0"/>
              <a:t> </a:t>
            </a:r>
            <a:r>
              <a:rPr lang="en-US" dirty="0"/>
              <a:t>Time and other resources are provided to support professional learning </a:t>
            </a:r>
            <a:endParaRPr lang="en-US" dirty="0" smtClean="0"/>
          </a:p>
          <a:p>
            <a:r>
              <a:rPr lang="en-US" dirty="0" smtClean="0"/>
              <a:t> </a:t>
            </a:r>
            <a:r>
              <a:rPr lang="en-US" dirty="0"/>
              <a:t>The school’s culture promotes and supports professional learning</a:t>
            </a:r>
            <a:endParaRPr lang="en-IN" dirty="0"/>
          </a:p>
        </p:txBody>
      </p:sp>
    </p:spTree>
    <p:extLst>
      <p:ext uri="{BB962C8B-B14F-4D97-AF65-F5344CB8AC3E}">
        <p14:creationId xmlns:p14="http://schemas.microsoft.com/office/powerpoint/2010/main" val="25550065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874" y="715628"/>
            <a:ext cx="8300536" cy="5287530"/>
          </a:xfrm>
          <a:prstGeom prst="rect">
            <a:avLst/>
          </a:prstGeom>
        </p:spPr>
      </p:pic>
    </p:spTree>
    <p:extLst>
      <p:ext uri="{BB962C8B-B14F-4D97-AF65-F5344CB8AC3E}">
        <p14:creationId xmlns:p14="http://schemas.microsoft.com/office/powerpoint/2010/main" val="29432190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789" y="767346"/>
            <a:ext cx="9002295" cy="5348423"/>
          </a:xfrm>
          <a:prstGeom prst="rect">
            <a:avLst/>
          </a:prstGeom>
        </p:spPr>
      </p:pic>
    </p:spTree>
    <p:extLst>
      <p:ext uri="{BB962C8B-B14F-4D97-AF65-F5344CB8AC3E}">
        <p14:creationId xmlns:p14="http://schemas.microsoft.com/office/powerpoint/2010/main" val="26781228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THAT WOULD BE</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sz="6000" dirty="0">
                <a:solidFill>
                  <a:srgbClr val="C00000"/>
                </a:solidFill>
                <a:latin typeface="Broadway" panose="04040905080B02020502" pitchFamily="82" charset="0"/>
              </a:rPr>
              <a:t>The</a:t>
            </a:r>
            <a:r>
              <a:rPr lang="en-US" sz="6000" dirty="0">
                <a:latin typeface="Broadway" panose="04040905080B02020502" pitchFamily="82" charset="0"/>
              </a:rPr>
              <a:t> </a:t>
            </a:r>
            <a:r>
              <a:rPr lang="en-US" sz="6000" dirty="0">
                <a:solidFill>
                  <a:srgbClr val="00B050"/>
                </a:solidFill>
                <a:latin typeface="Broadway" panose="04040905080B02020502" pitchFamily="82" charset="0"/>
              </a:rPr>
              <a:t>Leader</a:t>
            </a:r>
            <a:r>
              <a:rPr lang="en-US" sz="6000" dirty="0">
                <a:latin typeface="Broadway" panose="04040905080B02020502" pitchFamily="82" charset="0"/>
              </a:rPr>
              <a:t> </a:t>
            </a:r>
            <a:r>
              <a:rPr lang="en-US" sz="6000" dirty="0">
                <a:solidFill>
                  <a:srgbClr val="002060"/>
                </a:solidFill>
                <a:latin typeface="Broadway" panose="04040905080B02020502" pitchFamily="82" charset="0"/>
              </a:rPr>
              <a:t>in</a:t>
            </a:r>
            <a:r>
              <a:rPr lang="en-US" sz="6000" dirty="0">
                <a:latin typeface="Broadway" panose="04040905080B02020502" pitchFamily="82" charset="0"/>
              </a:rPr>
              <a:t> </a:t>
            </a:r>
            <a:r>
              <a:rPr lang="en-US" sz="8800" dirty="0">
                <a:solidFill>
                  <a:schemeClr val="tx1"/>
                </a:solidFill>
                <a:latin typeface="Broadway" panose="04040905080B02020502" pitchFamily="82" charset="0"/>
              </a:rPr>
              <a:t>Me</a:t>
            </a:r>
          </a:p>
          <a:p>
            <a:r>
              <a:rPr lang="en-US" sz="3200" dirty="0"/>
              <a:t>Or at least I want to strive for….as I learn FOR I HAVE “MILES TO GO BEFORE I SLEEP; MILES TO GO BEFORE I SLEEP.”</a:t>
            </a:r>
          </a:p>
        </p:txBody>
      </p:sp>
    </p:spTree>
    <p:extLst>
      <p:ext uri="{BB962C8B-B14F-4D97-AF65-F5344CB8AC3E}">
        <p14:creationId xmlns:p14="http://schemas.microsoft.com/office/powerpoint/2010/main" val="31982668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9723" y="632325"/>
            <a:ext cx="5509377" cy="5621813"/>
          </a:xfrm>
          <a:prstGeom prst="rect">
            <a:avLst/>
          </a:prstGeom>
        </p:spPr>
      </p:pic>
    </p:spTree>
    <p:extLst>
      <p:ext uri="{BB962C8B-B14F-4D97-AF65-F5344CB8AC3E}">
        <p14:creationId xmlns:p14="http://schemas.microsoft.com/office/powerpoint/2010/main" val="2160284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6634" y="688834"/>
            <a:ext cx="2917164" cy="4918336"/>
          </a:xfrm>
        </p:spPr>
        <p:txBody>
          <a:bodyPr>
            <a:normAutofit/>
          </a:bodyPr>
          <a:lstStyle/>
          <a:p>
            <a:r>
              <a:rPr lang="en-US" dirty="0"/>
              <a:t>An integrated model of the school as learning </a:t>
            </a:r>
            <a:r>
              <a:rPr lang="en-US" dirty="0" smtClean="0"/>
              <a:t>organization</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627" y="-401398"/>
            <a:ext cx="7029089" cy="6931710"/>
          </a:xfrm>
        </p:spPr>
      </p:pic>
    </p:spTree>
    <p:extLst>
      <p:ext uri="{BB962C8B-B14F-4D97-AF65-F5344CB8AC3E}">
        <p14:creationId xmlns:p14="http://schemas.microsoft.com/office/powerpoint/2010/main" val="1747633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Key components of the professional life cycle</a:t>
            </a:r>
            <a:endParaRPr lang="en-IN"/>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7855674"/>
              </p:ext>
            </p:extLst>
          </p:nvPr>
        </p:nvGraphicFramePr>
        <p:xfrm>
          <a:off x="1295402" y="2134770"/>
          <a:ext cx="9530751" cy="4074292"/>
        </p:xfrm>
        <a:graphic>
          <a:graphicData uri="http://schemas.openxmlformats.org/drawingml/2006/table">
            <a:tbl>
              <a:tblPr firstRow="1" bandRow="1">
                <a:tableStyleId>{21E4AEA4-8DFA-4A89-87EB-49C32662AFE0}</a:tableStyleId>
              </a:tblPr>
              <a:tblGrid>
                <a:gridCol w="3176917"/>
                <a:gridCol w="3176917"/>
                <a:gridCol w="3176917"/>
              </a:tblGrid>
              <a:tr h="652803">
                <a:tc>
                  <a:txBody>
                    <a:bodyPr/>
                    <a:lstStyle/>
                    <a:p>
                      <a:pPr algn="ctr"/>
                      <a:r>
                        <a:rPr lang="en-IN" b="1" dirty="0" smtClean="0"/>
                        <a:t>Induction</a:t>
                      </a:r>
                      <a:endParaRPr lang="en-IN" b="1" dirty="0"/>
                    </a:p>
                  </a:txBody>
                  <a:tcPr/>
                </a:tc>
                <a:tc>
                  <a:txBody>
                    <a:bodyPr/>
                    <a:lstStyle/>
                    <a:p>
                      <a:pPr algn="ctr"/>
                      <a:r>
                        <a:rPr lang="en-IN" b="1" dirty="0" smtClean="0"/>
                        <a:t>Mentoring</a:t>
                      </a:r>
                      <a:endParaRPr lang="en-IN" b="1" dirty="0"/>
                    </a:p>
                  </a:txBody>
                  <a:tcPr/>
                </a:tc>
                <a:tc>
                  <a:txBody>
                    <a:bodyPr/>
                    <a:lstStyle/>
                    <a:p>
                      <a:pPr algn="ctr"/>
                      <a:r>
                        <a:rPr lang="en-US" b="1" dirty="0" smtClean="0"/>
                        <a:t>Continuous professional development Induction Mentoring</a:t>
                      </a:r>
                      <a:endParaRPr lang="en-IN" b="1" dirty="0"/>
                    </a:p>
                  </a:txBody>
                  <a:tcPr/>
                </a:tc>
              </a:tr>
              <a:tr h="469933">
                <a:tc>
                  <a:txBody>
                    <a:bodyPr/>
                    <a:lstStyle/>
                    <a:p>
                      <a:pPr algn="ctr"/>
                      <a:r>
                        <a:rPr lang="en-IN" b="1" dirty="0" smtClean="0"/>
                        <a:t> Formal</a:t>
                      </a:r>
                    </a:p>
                  </a:txBody>
                  <a:tcPr/>
                </a:tc>
                <a:tc>
                  <a:txBody>
                    <a:bodyPr/>
                    <a:lstStyle/>
                    <a:p>
                      <a:pPr algn="ctr"/>
                      <a:r>
                        <a:rPr lang="en-US" b="1" dirty="0" smtClean="0"/>
                        <a:t>Acting as mentor</a:t>
                      </a:r>
                      <a:endParaRPr lang="en-IN"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Participation</a:t>
                      </a:r>
                      <a:endParaRPr lang="en-IN" b="1" dirty="0"/>
                    </a:p>
                  </a:txBody>
                  <a:tcPr/>
                </a:tc>
              </a:tr>
              <a:tr h="469933">
                <a:tc>
                  <a:txBody>
                    <a:bodyPr/>
                    <a:lstStyle/>
                    <a:p>
                      <a:pPr algn="ctr"/>
                      <a:r>
                        <a:rPr lang="en-IN" b="1" dirty="0" smtClean="0"/>
                        <a:t> Informal</a:t>
                      </a:r>
                    </a:p>
                    <a:p>
                      <a:pPr algn="ctr"/>
                      <a:endParaRPr lang="en-IN" b="1" dirty="0"/>
                    </a:p>
                  </a:txBody>
                  <a:tcPr/>
                </a:tc>
                <a:tc>
                  <a:txBody>
                    <a:bodyPr/>
                    <a:lstStyle/>
                    <a:p>
                      <a:pPr algn="ctr"/>
                      <a:r>
                        <a:rPr lang="en-US" b="1" dirty="0" smtClean="0"/>
                        <a:t> Receiving mentorship</a:t>
                      </a:r>
                      <a:endParaRPr lang="en-IN"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t>Types/format/content</a:t>
                      </a:r>
                      <a:endParaRPr lang="en-IN" b="1" dirty="0" smtClean="0"/>
                    </a:p>
                    <a:p>
                      <a:pPr algn="ctr"/>
                      <a:endParaRPr lang="en-IN" b="1" dirty="0"/>
                    </a:p>
                  </a:txBody>
                  <a:tcPr/>
                </a:tc>
              </a:tr>
              <a:tr h="469933">
                <a:tc>
                  <a:txBody>
                    <a:bodyPr/>
                    <a:lstStyle/>
                    <a:p>
                      <a:pPr algn="ctr"/>
                      <a:r>
                        <a:rPr lang="en-IN" b="1" dirty="0" smtClean="0"/>
                        <a:t> General/administrative</a:t>
                      </a:r>
                    </a:p>
                    <a:p>
                      <a:pPr algn="ctr"/>
                      <a:r>
                        <a:rPr lang="en-IN" b="1" dirty="0" smtClean="0"/>
                        <a:t>introduction</a:t>
                      </a:r>
                    </a:p>
                  </a:txBody>
                  <a:tcPr/>
                </a:tc>
                <a:tc>
                  <a:txBody>
                    <a:bodyPr/>
                    <a:lstStyle/>
                    <a:p>
                      <a:pPr algn="ctr"/>
                      <a:endParaRPr lang="en-IN" b="1"/>
                    </a:p>
                  </a:txBody>
                  <a:tcPr/>
                </a:tc>
                <a:tc>
                  <a:txBody>
                    <a:bodyPr/>
                    <a:lstStyle/>
                    <a:p>
                      <a:pPr algn="ctr"/>
                      <a:r>
                        <a:rPr lang="en-US" b="1" dirty="0" smtClean="0"/>
                        <a:t> Perceived impact</a:t>
                      </a:r>
                      <a:endParaRPr lang="en-IN" b="1" dirty="0"/>
                    </a:p>
                  </a:txBody>
                  <a:tcPr/>
                </a:tc>
              </a:tr>
              <a:tr h="469933">
                <a:tc>
                  <a:txBody>
                    <a:bodyPr/>
                    <a:lstStyle/>
                    <a:p>
                      <a:pPr algn="ctr"/>
                      <a:endParaRPr lang="en-IN" b="1" dirty="0"/>
                    </a:p>
                  </a:txBody>
                  <a:tcPr/>
                </a:tc>
                <a:tc>
                  <a:txBody>
                    <a:bodyPr/>
                    <a:lstStyle/>
                    <a:p>
                      <a:pPr algn="ctr"/>
                      <a:endParaRPr lang="en-IN" b="1"/>
                    </a:p>
                  </a:txBody>
                  <a:tcPr/>
                </a:tc>
                <a:tc>
                  <a:txBody>
                    <a:bodyPr/>
                    <a:lstStyle/>
                    <a:p>
                      <a:pPr algn="ctr"/>
                      <a:r>
                        <a:rPr lang="en-US" b="1" dirty="0" smtClean="0"/>
                        <a:t> Support provided</a:t>
                      </a:r>
                      <a:endParaRPr lang="en-IN" b="1" dirty="0"/>
                    </a:p>
                  </a:txBody>
                  <a:tcPr/>
                </a:tc>
              </a:tr>
              <a:tr h="469933">
                <a:tc>
                  <a:txBody>
                    <a:bodyPr/>
                    <a:lstStyle/>
                    <a:p>
                      <a:pPr algn="ctr"/>
                      <a:endParaRPr lang="en-IN" b="1" dirty="0"/>
                    </a:p>
                  </a:txBody>
                  <a:tcPr/>
                </a:tc>
                <a:tc>
                  <a:txBody>
                    <a:bodyPr/>
                    <a:lstStyle/>
                    <a:p>
                      <a:pPr algn="ctr"/>
                      <a:endParaRPr lang="en-IN" b="1"/>
                    </a:p>
                  </a:txBody>
                  <a:tcPr/>
                </a:tc>
                <a:tc>
                  <a:txBody>
                    <a:bodyPr/>
                    <a:lstStyle/>
                    <a:p>
                      <a:pPr algn="ctr"/>
                      <a:r>
                        <a:rPr lang="en-US" b="1" dirty="0" smtClean="0"/>
                        <a:t>Perceived needs</a:t>
                      </a:r>
                      <a:endParaRPr lang="en-IN" b="1" dirty="0"/>
                    </a:p>
                  </a:txBody>
                  <a:tcPr/>
                </a:tc>
              </a:tr>
              <a:tr h="469933">
                <a:tc>
                  <a:txBody>
                    <a:bodyPr/>
                    <a:lstStyle/>
                    <a:p>
                      <a:pPr algn="ctr"/>
                      <a:endParaRPr lang="en-IN" b="1" dirty="0"/>
                    </a:p>
                  </a:txBody>
                  <a:tcPr/>
                </a:tc>
                <a:tc>
                  <a:txBody>
                    <a:bodyPr/>
                    <a:lstStyle/>
                    <a:p>
                      <a:pPr algn="ctr"/>
                      <a:endParaRPr lang="en-IN" b="1"/>
                    </a:p>
                  </a:txBody>
                  <a:tcPr/>
                </a:tc>
                <a:tc>
                  <a:txBody>
                    <a:bodyPr/>
                    <a:lstStyle/>
                    <a:p>
                      <a:pPr algn="ctr"/>
                      <a:r>
                        <a:rPr lang="en-US" b="1" dirty="0" smtClean="0"/>
                        <a:t>Perceived barriers</a:t>
                      </a:r>
                      <a:endParaRPr lang="en-IN" b="1" dirty="0"/>
                    </a:p>
                  </a:txBody>
                  <a:tcPr/>
                </a:tc>
              </a:tr>
            </a:tbl>
          </a:graphicData>
        </a:graphic>
      </p:graphicFrame>
    </p:spTree>
    <p:extLst>
      <p:ext uri="{BB962C8B-B14F-4D97-AF65-F5344CB8AC3E}">
        <p14:creationId xmlns:p14="http://schemas.microsoft.com/office/powerpoint/2010/main" val="3749467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a:t>
            </a:r>
            <a:r>
              <a:rPr lang="en-US" dirty="0"/>
              <a:t>THE CHANGE AND INNOVATION CAPACITY IN SCHOOL SYSTEMS </a:t>
            </a:r>
            <a:endParaRPr lang="en-IN" dirty="0"/>
          </a:p>
        </p:txBody>
      </p:sp>
      <p:sp>
        <p:nvSpPr>
          <p:cNvPr id="3" name="Content Placeholder 2"/>
          <p:cNvSpPr>
            <a:spLocks noGrp="1"/>
          </p:cNvSpPr>
          <p:nvPr>
            <p:ph idx="1"/>
          </p:nvPr>
        </p:nvSpPr>
        <p:spPr/>
        <p:txBody>
          <a:bodyPr>
            <a:normAutofit/>
          </a:bodyPr>
          <a:lstStyle/>
          <a:p>
            <a:r>
              <a:rPr lang="en-US" sz="2800" b="1" dirty="0"/>
              <a:t>Implementation of the schools as learning </a:t>
            </a:r>
            <a:r>
              <a:rPr lang="en-US" sz="2800" b="1" dirty="0" smtClean="0"/>
              <a:t>organizations </a:t>
            </a:r>
            <a:r>
              <a:rPr lang="en-US" sz="2800" b="1" dirty="0"/>
              <a:t>assessment, which is based on the schools as learning </a:t>
            </a:r>
            <a:r>
              <a:rPr lang="en-US" sz="2800" b="1" dirty="0" smtClean="0"/>
              <a:t>organization </a:t>
            </a:r>
            <a:r>
              <a:rPr lang="en-US" sz="2800" b="1" dirty="0"/>
              <a:t>model presented in this booklet. The assessment consists of a questionnaire for teachers and school leaders, and a background questionnaire, and is supported by desk research.</a:t>
            </a:r>
            <a:endParaRPr lang="en-IN" sz="2800" b="1" dirty="0"/>
          </a:p>
        </p:txBody>
      </p:sp>
    </p:spTree>
    <p:extLst>
      <p:ext uri="{BB962C8B-B14F-4D97-AF65-F5344CB8AC3E}">
        <p14:creationId xmlns:p14="http://schemas.microsoft.com/office/powerpoint/2010/main" val="1150941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174472"/>
          </a:xfrm>
        </p:spPr>
        <p:txBody>
          <a:bodyPr>
            <a:noAutofit/>
          </a:bodyPr>
          <a:lstStyle/>
          <a:p>
            <a:r>
              <a:rPr lang="en-US" sz="3200" dirty="0"/>
              <a:t>ORGANISING CONFERENCES AND SEMINARS TO FACILITATE PEER LEARNING</a:t>
            </a:r>
            <a:endParaRPr lang="en-IN" sz="3200" b="1" dirty="0"/>
          </a:p>
        </p:txBody>
      </p:sp>
      <p:sp>
        <p:nvSpPr>
          <p:cNvPr id="3" name="Content Placeholder 2"/>
          <p:cNvSpPr>
            <a:spLocks noGrp="1"/>
          </p:cNvSpPr>
          <p:nvPr>
            <p:ph idx="1"/>
          </p:nvPr>
        </p:nvSpPr>
        <p:spPr/>
        <p:txBody>
          <a:bodyPr>
            <a:normAutofit lnSpcReduction="10000"/>
          </a:bodyPr>
          <a:lstStyle/>
          <a:p>
            <a:r>
              <a:rPr lang="en-US" b="1" dirty="0"/>
              <a:t>Conferences and/or seminars can be </a:t>
            </a:r>
            <a:r>
              <a:rPr lang="en-US" b="1" dirty="0" smtClean="0"/>
              <a:t>organized </a:t>
            </a:r>
            <a:r>
              <a:rPr lang="en-US" b="1" dirty="0"/>
              <a:t>in participating countries to facilitate knowledge sharing and peer learning among schools, (local) policy makers and other stakeholders. These events will draw on the above mentioned review report and will be led by international experts. </a:t>
            </a:r>
            <a:endParaRPr lang="en-US" b="1" dirty="0" smtClean="0"/>
          </a:p>
          <a:p>
            <a:r>
              <a:rPr lang="en-US" b="1" dirty="0" smtClean="0"/>
              <a:t>Representatives </a:t>
            </a:r>
            <a:r>
              <a:rPr lang="en-US" b="1" dirty="0"/>
              <a:t>of other countries and initiatives relevant to the participating country will also be invited. In turn, the target country will be invited to conferences and seminars </a:t>
            </a:r>
            <a:r>
              <a:rPr lang="en-US" b="1" dirty="0" smtClean="0"/>
              <a:t>organized </a:t>
            </a:r>
            <a:r>
              <a:rPr lang="en-US" b="1" dirty="0"/>
              <a:t>by other countries. </a:t>
            </a:r>
            <a:endParaRPr lang="en-IN" b="1" dirty="0"/>
          </a:p>
        </p:txBody>
      </p:sp>
    </p:spTree>
    <p:extLst>
      <p:ext uri="{BB962C8B-B14F-4D97-AF65-F5344CB8AC3E}">
        <p14:creationId xmlns:p14="http://schemas.microsoft.com/office/powerpoint/2010/main" val="12089040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2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713</TotalTime>
  <Words>2914</Words>
  <Application>Microsoft Office PowerPoint</Application>
  <PresentationFormat>Widescreen</PresentationFormat>
  <Paragraphs>195</Paragraphs>
  <Slides>53</Slides>
  <Notes>0</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53</vt:i4>
      </vt:variant>
    </vt:vector>
  </HeadingPairs>
  <TitlesOfParts>
    <vt:vector size="60" baseType="lpstr">
      <vt:lpstr>Arial</vt:lpstr>
      <vt:lpstr>Broadway</vt:lpstr>
      <vt:lpstr>Garamond</vt:lpstr>
      <vt:lpstr>Tempus Sans ITC</vt:lpstr>
      <vt:lpstr>1_Organic</vt:lpstr>
      <vt:lpstr>2_Organic</vt:lpstr>
      <vt:lpstr>Organic</vt:lpstr>
      <vt:lpstr> </vt:lpstr>
      <vt:lpstr>PowerPoint Presentation</vt:lpstr>
      <vt:lpstr>PowerPoint Presentation</vt:lpstr>
      <vt:lpstr>The actions needed to transform schools into learning organizations: an overview</vt:lpstr>
      <vt:lpstr>PROMOTING AND SUPPORTING CONTINUOUS PROFESSIONAL LEARNING FOR ALL STAFF</vt:lpstr>
      <vt:lpstr>An integrated model of the school as learning organization</vt:lpstr>
      <vt:lpstr>Key components of the professional life cycle</vt:lpstr>
      <vt:lpstr>ASSESSING THE CHANGE AND INNOVATION CAPACITY IN SCHOOL SYSTEMS </vt:lpstr>
      <vt:lpstr>ORGANISING CONFERENCES AND SEMINARS TO FACILITATE PEER LEARNING</vt:lpstr>
      <vt:lpstr>BUILDING CHANGE AND INNOVATION CAPACITY WITHIN SCHOOLS AND LOCAL GOVERNMENTS </vt:lpstr>
      <vt:lpstr>Overview proposed review methodology </vt:lpstr>
      <vt:lpstr>WHAT??? </vt:lpstr>
      <vt:lpstr>SELF-RENEWING ORGANIZATION</vt:lpstr>
      <vt:lpstr>How is Learning Organization Initiated? </vt:lpstr>
      <vt:lpstr>How to create Learning Organization in a School as its Head</vt:lpstr>
      <vt:lpstr>Characteristics of schools that are learning organization</vt:lpstr>
      <vt:lpstr>The five disciplines of learning organization </vt:lpstr>
      <vt:lpstr>BUILDING SHARED VISION </vt:lpstr>
      <vt:lpstr>PERSONAL MASTERY</vt:lpstr>
      <vt:lpstr>PERSONAL MASTERY</vt:lpstr>
      <vt:lpstr>MENTAL MODELS </vt:lpstr>
      <vt:lpstr>MENTAL MODELS </vt:lpstr>
      <vt:lpstr>TEAM LEARNING </vt:lpstr>
      <vt:lpstr>SYSTEMS THINKING </vt:lpstr>
      <vt:lpstr>PowerPoint Presentation</vt:lpstr>
      <vt:lpstr>The 11 laws of system thinking</vt:lpstr>
      <vt:lpstr>PowerPoint Presentation</vt:lpstr>
      <vt:lpstr>MOVIE TIME…</vt:lpstr>
      <vt:lpstr> </vt:lpstr>
      <vt:lpstr>BUT BEFORE THAT….LET’S SEE THE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GENERAL TREND OF LEADERSHIP STYLES </vt:lpstr>
      <vt:lpstr>FINDING 1  </vt:lpstr>
      <vt:lpstr>FINDING 2</vt:lpstr>
      <vt:lpstr>For now my vision is TRANSFORMATIONAL leadership because of the following reasons: </vt:lpstr>
      <vt:lpstr>For now my vision is TRANSFORMATIONAL leadership because of the following reasons…contd </vt:lpstr>
      <vt:lpstr>For now my vision is TRANSFORMATIONAL leadership because of the following reasons…contd </vt:lpstr>
      <vt:lpstr>LAST BUT NOT THE LEAST</vt:lpstr>
      <vt:lpstr>PowerPoint Presentation</vt:lpstr>
      <vt:lpstr>PowerPoint Presentation</vt:lpstr>
      <vt:lpstr>PowerPoint Presentation</vt:lpstr>
      <vt:lpstr>THAT WOULD BE….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Installer</dc:creator>
  <cp:lastModifiedBy>admin</cp:lastModifiedBy>
  <cp:revision>33</cp:revision>
  <dcterms:created xsi:type="dcterms:W3CDTF">2020-11-11T03:23:42Z</dcterms:created>
  <dcterms:modified xsi:type="dcterms:W3CDTF">2021-02-02T09:00:51Z</dcterms:modified>
</cp:coreProperties>
</file>